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</p:sldMasterIdLst>
  <p:notesMasterIdLst>
    <p:notesMasterId r:id="rId13"/>
  </p:notesMasterIdLst>
  <p:sldIdLst>
    <p:sldId id="256" r:id="rId2"/>
    <p:sldId id="257" r:id="rId3"/>
    <p:sldId id="258" r:id="rId4"/>
    <p:sldId id="265" r:id="rId5"/>
    <p:sldId id="261" r:id="rId6"/>
    <p:sldId id="268" r:id="rId7"/>
    <p:sldId id="270" r:id="rId8"/>
    <p:sldId id="269" r:id="rId9"/>
    <p:sldId id="267" r:id="rId10"/>
    <p:sldId id="266" r:id="rId11"/>
    <p:sldId id="271" r:id="rId12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697"/>
    <p:restoredTop sz="85948"/>
  </p:normalViewPr>
  <p:slideViewPr>
    <p:cSldViewPr snapToGrid="0">
      <p:cViewPr varScale="1">
        <p:scale>
          <a:sx n="146" d="100"/>
          <a:sy n="146" d="100"/>
        </p:scale>
        <p:origin x="640" y="176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用lstm來解決</a:t>
            </a:r>
            <a:r>
              <a:rPr lang="zh-TW" altLang="en-US" dirty="0"/>
              <a:t>文本分類</a:t>
            </a:r>
            <a:r>
              <a:rPr lang="zh-TW" dirty="0"/>
              <a:t>問題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Ann</a:t>
            </a:r>
            <a:r>
              <a:rPr lang="zh-CN" altLang="en-US" dirty="0"/>
              <a:t>人工神經網路</a:t>
            </a:r>
            <a:r>
              <a:rPr lang="zh-TW" altLang="en-US" dirty="0"/>
              <a:t> 簡單來說就是只有全連接層的網路</a:t>
            </a: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預測為漲。實際上是跌 </a:t>
            </a:r>
            <a:endParaRPr kumimoji="1" lang="en-US" altLang="zh-TW" dirty="0"/>
          </a:p>
          <a:p>
            <a:r>
              <a:rPr kumimoji="1" lang="zh-TW" altLang="en-US" dirty="0"/>
              <a:t>文章大意 台股美股亞股 都是跌</a:t>
            </a:r>
            <a:endParaRPr kumimoji="1" lang="en-US" altLang="zh-TW" dirty="0"/>
          </a:p>
          <a:p>
            <a:r>
              <a:rPr kumimoji="1" lang="zh-TW" altLang="en-US" dirty="0"/>
              <a:t>但最後他講到元大台灣 反 然後出現爆量 大漲 爆出 萬張 成交量 等等的詞</a:t>
            </a:r>
            <a:endParaRPr kumimoji="1" lang="en-US" altLang="zh-TW" dirty="0"/>
          </a:p>
          <a:p>
            <a:r>
              <a:rPr kumimoji="1" lang="zh-TW" altLang="en-US" dirty="0"/>
              <a:t>元大台灣五十反 它是一個反向標的 他在投資標的下跌的時候反而會上漲 </a:t>
            </a:r>
            <a:endParaRPr kumimoji="1" lang="en-US" altLang="zh-TW" dirty="0"/>
          </a:p>
          <a:p>
            <a:r>
              <a:rPr kumimoji="1" lang="zh-TW" altLang="en-US" dirty="0"/>
              <a:t>所以整個台股在下跌的時候 這個標的是上漲的</a:t>
            </a:r>
            <a:endParaRPr kumimoji="1" lang="en-US" altLang="zh-TW" dirty="0"/>
          </a:p>
          <a:p>
            <a:r>
              <a:rPr kumimoji="1" lang="zh-TW" altLang="en-US" dirty="0"/>
              <a:t>然後模型可能最後讀到這幾個詞就認為這是上漲的文章</a:t>
            </a:r>
          </a:p>
        </p:txBody>
      </p:sp>
    </p:spTree>
    <p:extLst>
      <p:ext uri="{BB962C8B-B14F-4D97-AF65-F5344CB8AC3E}">
        <p14:creationId xmlns:p14="http://schemas.microsoft.com/office/powerpoint/2010/main" val="12292347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預測為跌。實際上是漲 </a:t>
            </a:r>
            <a:endParaRPr kumimoji="1" lang="en-US" altLang="zh-TW" dirty="0"/>
          </a:p>
          <a:p>
            <a:r>
              <a:rPr kumimoji="1" lang="zh-CN" altLang="en-US" dirty="0"/>
              <a:t>前面再說這個公司公布去年財報後最近漲了</a:t>
            </a:r>
            <a:endParaRPr kumimoji="1" lang="en-US" altLang="zh-CN" dirty="0"/>
          </a:p>
          <a:p>
            <a:r>
              <a:rPr kumimoji="1" lang="zh-CN" altLang="en-US" dirty="0"/>
              <a:t>中間說</a:t>
            </a:r>
            <a:r>
              <a:rPr kumimoji="1" lang="zh-TW" altLang="en-US" dirty="0"/>
              <a:t> 法人認為今年獲利有衰退可能 還有第一季是淡季會比去年第四季衰退 下半年後會持續上升</a:t>
            </a:r>
            <a:endParaRPr kumimoji="1" lang="en-US" altLang="zh-TW" dirty="0"/>
          </a:p>
          <a:p>
            <a:r>
              <a:rPr kumimoji="1" lang="zh-TW" altLang="en-US" dirty="0"/>
              <a:t>後面又說 供應鏈 毛利率逐季下滑 僅有個位數成長  所以法人認為 今年獲利會衰退</a:t>
            </a:r>
            <a:endParaRPr kumimoji="1" lang="en-US" altLang="zh-TW" dirty="0"/>
          </a:p>
          <a:p>
            <a:pPr marL="457200" marR="0" lvl="0" indent="-298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tabLst/>
              <a:defRPr/>
            </a:pPr>
            <a:r>
              <a:rPr kumimoji="1" lang="zh-CN" altLang="en-US" dirty="0"/>
              <a:t>這篇就是內文中說漲又說跌的例子</a:t>
            </a:r>
            <a:r>
              <a:rPr kumimoji="1" lang="zh-TW" altLang="en-US" dirty="0"/>
              <a:t> 內容很難只看一些特徵來判斷他在說漲還是跌 比較沒有明顯的立場</a:t>
            </a:r>
            <a:endParaRPr kumimoji="1" lang="en-US" altLang="zh-CN" dirty="0"/>
          </a:p>
          <a:p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68459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3155755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31557557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keywords_up</a:t>
            </a:r>
            <a:r>
              <a:rPr lang="en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= ['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看漲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上漲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大漲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高利率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獲利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法規鬆綁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</a:t>
            </a:r>
            <a:br>
              <a:rPr lang="zh-TW" altLang="en-US" dirty="0"/>
            </a:b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漲勢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資金回流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緩和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反彈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由負轉正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利多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</a:t>
            </a:r>
            <a:br>
              <a:rPr lang="zh-TW" altLang="en-US" dirty="0"/>
            </a:b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強勢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突破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狂飆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漲停板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受惠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多頭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</a:t>
            </a:r>
            <a:br>
              <a:rPr lang="zh-TW" altLang="en-US" dirty="0"/>
            </a:b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轉往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漲勢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樂觀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大好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']</a:t>
            </a:r>
            <a:br>
              <a:rPr lang="zh-TW" altLang="en-US" dirty="0"/>
            </a:br>
            <a:br>
              <a:rPr lang="zh-TW" altLang="en-US" dirty="0"/>
            </a:br>
            <a:r>
              <a:rPr lang="en" altLang="zh-TW" sz="1100" b="0" i="0" u="none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keywords_down</a:t>
            </a:r>
            <a:r>
              <a:rPr lang="en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 = ['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看跌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下跌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大跌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下掉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走下坡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下滑升息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</a:t>
            </a:r>
            <a:br>
              <a:rPr lang="zh-TW" altLang="en-US" dirty="0"/>
            </a:b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崩盤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利空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惡化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衰退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壟罩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緊縮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</a:t>
            </a:r>
            <a:br>
              <a:rPr lang="zh-TW" altLang="en-US" dirty="0"/>
            </a:b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不利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衝擊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軋空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賣空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放空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配股減少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</a:t>
            </a:r>
            <a:br>
              <a:rPr lang="zh-TW" altLang="en-US" dirty="0"/>
            </a:b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獲利減少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轉差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虧損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恐慌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金融海嘯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悲觀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', '</a:t>
            </a:r>
            <a:r>
              <a:rPr lang="zh-TW" alt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大壞</a:t>
            </a:r>
            <a:r>
              <a:rPr lang="en-US" altLang="zh-TW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']</a:t>
            </a: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8315575570_0_7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8315575570_0_7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直接使用nn.module裡面提供的embedding layer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這是一個</a:t>
            </a:r>
            <a:r>
              <a:rPr kumimoji="1" lang="zh-CN" altLang="en-US" dirty="0"/>
              <a:t>多對一的模型</a:t>
            </a:r>
            <a:r>
              <a:rPr kumimoji="1" lang="zh-TW" altLang="en-US" dirty="0"/>
              <a:t>。每一篇文章取出最後一個值做為</a:t>
            </a:r>
            <a:r>
              <a:rPr kumimoji="1" lang="en-US" altLang="zh-TW" dirty="0"/>
              <a:t>output</a:t>
            </a:r>
          </a:p>
          <a:p>
            <a:r>
              <a:rPr kumimoji="1" lang="zh-CN" altLang="en-US" dirty="0"/>
              <a:t>透過單向</a:t>
            </a:r>
            <a:r>
              <a:rPr kumimoji="1" lang="en-US" altLang="zh-CN" dirty="0" err="1"/>
              <a:t>lstm</a:t>
            </a:r>
            <a:r>
              <a:rPr kumimoji="1" lang="zh-CN" altLang="en-US" dirty="0"/>
              <a:t>可以把文章中的特徵不斷的傳下去</a:t>
            </a:r>
            <a:endParaRPr kumimoji="1" lang="en-US" altLang="zh-CN" dirty="0"/>
          </a:p>
          <a:p>
            <a:r>
              <a:rPr kumimoji="1" lang="zh-CN" altLang="en-US" dirty="0"/>
              <a:t>不用一對一？</a:t>
            </a:r>
            <a:endParaRPr kumimoji="1" lang="en-US" altLang="zh-CN" dirty="0"/>
          </a:p>
          <a:p>
            <a:r>
              <a:rPr kumimoji="1" lang="zh-TW" altLang="en-US" dirty="0"/>
              <a:t>模型變成強制讓每個詞都去做判斷漲跌  但有些詞 </a:t>
            </a:r>
            <a:r>
              <a:rPr kumimoji="1" lang="en-US" altLang="zh-TW" dirty="0"/>
              <a:t>ex</a:t>
            </a:r>
            <a:r>
              <a:rPr kumimoji="1" lang="zh-CN" altLang="en-US" dirty="0"/>
              <a:t>收盤是比較不偏漲或跌的</a:t>
            </a:r>
            <a:r>
              <a:rPr kumimoji="1" lang="zh-TW" altLang="en-US" dirty="0"/>
              <a:t> 這樣模型的適應能力會變差</a:t>
            </a:r>
            <a:endParaRPr kumimoji="1" lang="en-US" altLang="zh-TW" dirty="0"/>
          </a:p>
          <a:p>
            <a:r>
              <a:rPr kumimoji="1" lang="en-US" altLang="zh-TW" dirty="0"/>
              <a:t>Sequence tag</a:t>
            </a:r>
            <a:r>
              <a:rPr kumimoji="1" lang="zh-CN" altLang="en-US" dirty="0"/>
              <a:t>用多對一結果很差可能是因為</a:t>
            </a:r>
            <a:r>
              <a:rPr kumimoji="1" lang="zh-TW" altLang="en-US" dirty="0"/>
              <a:t> 需要</a:t>
            </a:r>
            <a:r>
              <a:rPr kumimoji="1" lang="en-US" altLang="zh-TW" dirty="0"/>
              <a:t>tagging</a:t>
            </a:r>
            <a:r>
              <a:rPr kumimoji="1" lang="zh-CN" altLang="en-US" dirty="0"/>
              <a:t>的句子中其實沒有比較特別的特徵</a:t>
            </a:r>
            <a:r>
              <a:rPr kumimoji="1" lang="zh-TW" altLang="en-US" dirty="0"/>
              <a:t> 只能用一對一的模型來判斷每篇文章中哪些詞是需要</a:t>
            </a:r>
            <a:r>
              <a:rPr kumimoji="1" lang="en-US" altLang="zh-TW" dirty="0"/>
              <a:t>tagging</a:t>
            </a:r>
            <a:r>
              <a:rPr kumimoji="1" lang="zh-CN" altLang="en-US" dirty="0"/>
              <a:t>的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9148008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8315575570_0_10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8315575570_0_10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pytorch 裡面的nn.lstm 參數裡面有提供dropout 但運作方式是整個層進行完才做dropout 所以如果只有一層lstm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就不會做dropout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所以要自己手動加上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5</a:t>
            </a:r>
            <a:r>
              <a:rPr kumimoji="1" lang="zh-CN" altLang="en-US" dirty="0"/>
              <a:t>到</a:t>
            </a:r>
            <a:r>
              <a:rPr kumimoji="1" lang="en-US" altLang="zh-CN" dirty="0"/>
              <a:t>6</a:t>
            </a:r>
            <a:r>
              <a:rPr kumimoji="1" lang="zh-CN" altLang="en-US" dirty="0"/>
              <a:t>個</a:t>
            </a:r>
            <a:r>
              <a:rPr kumimoji="1" lang="en-US" altLang="zh-CN" dirty="0"/>
              <a:t>epoch</a:t>
            </a:r>
            <a:r>
              <a:rPr kumimoji="1" lang="zh-CN" altLang="en-US" dirty="0"/>
              <a:t>後</a:t>
            </a:r>
            <a:r>
              <a:rPr kumimoji="1" lang="zh-TW" altLang="en-US" dirty="0"/>
              <a:t> 準確率</a:t>
            </a:r>
            <a:r>
              <a:rPr kumimoji="1" lang="en-US" altLang="zh-TW" dirty="0"/>
              <a:t>86%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071412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Input layer</a:t>
            </a:r>
            <a:r>
              <a:rPr kumimoji="1" lang="zh-CN" altLang="en-US" dirty="0"/>
              <a:t>是</a:t>
            </a:r>
            <a:r>
              <a:rPr kumimoji="1" lang="zh-TW" altLang="en-US" dirty="0"/>
              <a:t> </a:t>
            </a:r>
            <a:r>
              <a:rPr kumimoji="1" lang="en-US" altLang="zh-TW" dirty="0"/>
              <a:t>250*300 </a:t>
            </a:r>
            <a:r>
              <a:rPr kumimoji="1" lang="zh-CN" altLang="en-US" dirty="0"/>
              <a:t>每篇有</a:t>
            </a:r>
            <a:r>
              <a:rPr kumimoji="1" lang="en-US" altLang="zh-CN" dirty="0"/>
              <a:t>250</a:t>
            </a:r>
            <a:r>
              <a:rPr kumimoji="1" lang="zh-CN" altLang="en-US" dirty="0"/>
              <a:t>個詞</a:t>
            </a:r>
            <a:r>
              <a:rPr kumimoji="1" lang="zh-TW" altLang="en-US" dirty="0"/>
              <a:t> 每個詞有</a:t>
            </a:r>
            <a:r>
              <a:rPr kumimoji="1" lang="en-US" altLang="zh-TW" dirty="0"/>
              <a:t>300</a:t>
            </a:r>
            <a:r>
              <a:rPr kumimoji="1" lang="zh-CN" altLang="en-US" dirty="0"/>
              <a:t>維</a:t>
            </a:r>
            <a:endParaRPr kumimoji="1" lang="en-US" altLang="zh-CN" dirty="0"/>
          </a:p>
          <a:p>
            <a:r>
              <a:rPr kumimoji="1" lang="en-US" altLang="zh-TW" dirty="0"/>
              <a:t>Hidden</a:t>
            </a:r>
            <a:r>
              <a:rPr kumimoji="1" lang="zh-CN" altLang="en-US" dirty="0"/>
              <a:t>採用</a:t>
            </a:r>
            <a:r>
              <a:rPr kumimoji="1" lang="en-US" altLang="zh-CN" dirty="0"/>
              <a:t>256</a:t>
            </a:r>
            <a:r>
              <a:rPr kumimoji="1" lang="zh-CN" altLang="en-US" dirty="0"/>
              <a:t>個神經元</a:t>
            </a:r>
            <a:endParaRPr kumimoji="1" lang="en-US" altLang="zh-CN" dirty="0"/>
          </a:p>
          <a:p>
            <a:r>
              <a:rPr kumimoji="1" lang="en-US" altLang="zh-TW" dirty="0"/>
              <a:t>Output</a:t>
            </a:r>
            <a:r>
              <a:rPr kumimoji="1" lang="zh-TW" altLang="en-US" dirty="0"/>
              <a:t> 只有一維 也是透過</a:t>
            </a:r>
            <a:r>
              <a:rPr kumimoji="1" lang="en-US" altLang="zh-TW" dirty="0"/>
              <a:t>sigmoid</a:t>
            </a:r>
            <a:r>
              <a:rPr kumimoji="1" lang="zh-CN" altLang="en-US" dirty="0"/>
              <a:t>化到零和一之間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738961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3</a:t>
            </a:r>
            <a:r>
              <a:rPr kumimoji="1" lang="zh-CN" altLang="en-US" dirty="0"/>
              <a:t>個</a:t>
            </a:r>
            <a:r>
              <a:rPr kumimoji="1" lang="en-US" altLang="zh-CN" dirty="0"/>
              <a:t>epoch</a:t>
            </a:r>
            <a:r>
              <a:rPr kumimoji="1" lang="zh-CN" altLang="en-US" dirty="0"/>
              <a:t>後</a:t>
            </a:r>
            <a:r>
              <a:rPr kumimoji="1" lang="zh-TW" altLang="en-US" dirty="0"/>
              <a:t> 準確率達到</a:t>
            </a:r>
            <a:r>
              <a:rPr kumimoji="1" lang="en-US" altLang="zh-TW" dirty="0"/>
              <a:t>78%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5120553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從混肴矩陣可以看出</a:t>
            </a:r>
            <a:r>
              <a:rPr kumimoji="1" lang="en-US" altLang="zh-TW" dirty="0"/>
              <a:t>Ann</a:t>
            </a:r>
            <a:r>
              <a:rPr kumimoji="1" lang="zh-CN" altLang="en-US" dirty="0"/>
              <a:t>在簡單的貳分類的表現還不錯</a:t>
            </a:r>
            <a:r>
              <a:rPr kumimoji="1" lang="zh-TW" altLang="en-US" dirty="0"/>
              <a:t> 但</a:t>
            </a:r>
            <a:r>
              <a:rPr kumimoji="1" lang="en-US" altLang="zh-TW" dirty="0" err="1"/>
              <a:t>lstm</a:t>
            </a:r>
            <a:r>
              <a:rPr kumimoji="1" lang="zh-CN" altLang="en-US" dirty="0"/>
              <a:t>表現得更好</a:t>
            </a:r>
            <a:endParaRPr kumimoji="1" lang="en-US" altLang="zh-CN" dirty="0"/>
          </a:p>
          <a:p>
            <a:r>
              <a:rPr kumimoji="1" lang="zh-CN" altLang="en-US" dirty="0"/>
              <a:t>可能在多分類的問題上</a:t>
            </a:r>
            <a:r>
              <a:rPr kumimoji="1" lang="en-US" altLang="zh-CN" dirty="0" err="1"/>
              <a:t>lstm</a:t>
            </a:r>
            <a:r>
              <a:rPr kumimoji="1" lang="zh-CN" altLang="en-US" dirty="0"/>
              <a:t>會跟</a:t>
            </a:r>
            <a:r>
              <a:rPr kumimoji="1" lang="en-US" altLang="zh-CN" dirty="0" err="1"/>
              <a:t>ann</a:t>
            </a:r>
            <a:r>
              <a:rPr kumimoji="1" lang="zh-CN" altLang="en-US" dirty="0"/>
              <a:t>拉開更大差距</a:t>
            </a:r>
            <a:r>
              <a:rPr kumimoji="1" lang="zh-TW" altLang="en-US" dirty="0"/>
              <a:t> 因為</a:t>
            </a:r>
            <a:r>
              <a:rPr kumimoji="1" lang="en-US" altLang="zh-TW" dirty="0" err="1"/>
              <a:t>lstm</a:t>
            </a:r>
            <a:r>
              <a:rPr kumimoji="1" lang="zh-CN" altLang="en-US" dirty="0"/>
              <a:t>能夠將各種分類的特徵做保留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2158663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自訂版面配置">
  <p:cSld name="AUTOLAYOU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12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2" name="Google Shape;52;p13"/>
          <p:cNvPicPr preferRelativeResize="0"/>
          <p:nvPr/>
        </p:nvPicPr>
        <p:blipFill rotWithShape="1">
          <a:blip r:embed="rId2">
            <a:alphaModFix/>
          </a:blip>
          <a:srcRect l="38684"/>
          <a:stretch/>
        </p:blipFill>
        <p:spPr>
          <a:xfrm>
            <a:off x="2291" y="1007350"/>
            <a:ext cx="1272100" cy="3128806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3"/>
          <p:cNvSpPr txBox="1">
            <a:spLocks noGrp="1"/>
          </p:cNvSpPr>
          <p:nvPr>
            <p:ph type="ctrTitle"/>
          </p:nvPr>
        </p:nvSpPr>
        <p:spPr>
          <a:xfrm>
            <a:off x="1884750" y="711325"/>
            <a:ext cx="6947700" cy="99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body" idx="1"/>
          </p:nvPr>
        </p:nvSpPr>
        <p:spPr>
          <a:xfrm>
            <a:off x="1884750" y="1825575"/>
            <a:ext cx="6947700" cy="274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自訂版面配置 1">
  <p:cSld name="AUTOLAYOUT_1"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"/>
            <a:ext cx="914400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4"/>
          <p:cNvSpPr txBox="1">
            <a:spLocks noGrp="1"/>
          </p:cNvSpPr>
          <p:nvPr>
            <p:ph type="ctrTitle"/>
          </p:nvPr>
        </p:nvSpPr>
        <p:spPr>
          <a:xfrm>
            <a:off x="436825" y="849050"/>
            <a:ext cx="4065900" cy="1955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1"/>
          </p:nvPr>
        </p:nvSpPr>
        <p:spPr>
          <a:xfrm>
            <a:off x="436825" y="2974150"/>
            <a:ext cx="4065900" cy="550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ctrTitle"/>
          </p:nvPr>
        </p:nvSpPr>
        <p:spPr>
          <a:xfrm>
            <a:off x="436825" y="849050"/>
            <a:ext cx="4300638" cy="195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Text classification</a:t>
            </a:r>
            <a:br>
              <a:rPr lang="en-US" altLang="zh-TW" dirty="0"/>
            </a:br>
            <a:r>
              <a:rPr lang="en-US" altLang="zh-TW" dirty="0"/>
              <a:t>using LSTM / ANN</a:t>
            </a:r>
            <a:br>
              <a:rPr lang="en-US" altLang="zh-TW" dirty="0"/>
            </a:br>
            <a:endParaRPr dirty="0"/>
          </a:p>
        </p:txBody>
      </p:sp>
      <p:sp>
        <p:nvSpPr>
          <p:cNvPr id="73" name="Google Shape;73;p16"/>
          <p:cNvSpPr txBox="1">
            <a:spLocks noGrp="1"/>
          </p:cNvSpPr>
          <p:nvPr>
            <p:ph type="subTitle" idx="1"/>
          </p:nvPr>
        </p:nvSpPr>
        <p:spPr>
          <a:xfrm>
            <a:off x="436825" y="2974150"/>
            <a:ext cx="4065900" cy="5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D3A7F-8427-AD49-96F6-5E4E330AC3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TW" dirty="0"/>
              <a:t>Predict:</a:t>
            </a:r>
            <a:r>
              <a:rPr kumimoji="1" lang="zh-CN" altLang="en-US" dirty="0"/>
              <a:t>漲</a:t>
            </a:r>
            <a:r>
              <a:rPr kumimoji="1" lang="en-US" altLang="zh-CN" dirty="0"/>
              <a:t>/Label:</a:t>
            </a:r>
            <a:r>
              <a:rPr kumimoji="1" lang="zh-CN" altLang="en-US" dirty="0"/>
              <a:t>跌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AC06859-68E9-FE42-868A-D2443116F20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台股 </a:t>
            </a:r>
            <a:r>
              <a:rPr kumimoji="1" lang="en-US" altLang="zh-TW" dirty="0"/>
              <a:t>,</a:t>
            </a:r>
            <a:r>
              <a:rPr kumimoji="1" lang="zh-TW" altLang="en-US" dirty="0"/>
              <a:t>加權 </a:t>
            </a:r>
            <a:r>
              <a:rPr kumimoji="1" lang="en-US" altLang="zh-TW" dirty="0"/>
              <a:t>,</a:t>
            </a:r>
            <a:r>
              <a:rPr kumimoji="1" lang="zh-TW" altLang="en-US" dirty="0"/>
              <a:t>指數 </a:t>
            </a:r>
            <a:r>
              <a:rPr kumimoji="1" lang="en-US" altLang="zh-TW" dirty="0"/>
              <a:t>,</a:t>
            </a:r>
            <a:r>
              <a:rPr kumimoji="1" lang="zh-TW" altLang="en-US" dirty="0"/>
              <a:t>跌 </a:t>
            </a:r>
            <a:r>
              <a:rPr kumimoji="1" lang="en-US" altLang="zh-TW" dirty="0"/>
              <a:t>,</a:t>
            </a:r>
            <a:r>
              <a:rPr kumimoji="1" lang="zh-TW" altLang="en-US" dirty="0"/>
              <a:t>逾 </a:t>
            </a:r>
            <a:r>
              <a:rPr kumimoji="1" lang="en-US" altLang="zh-TW" dirty="0"/>
              <a:t>,</a:t>
            </a:r>
            <a:r>
              <a:rPr kumimoji="1" lang="zh-TW" altLang="en-US" dirty="0"/>
              <a:t>點 </a:t>
            </a:r>
            <a:r>
              <a:rPr kumimoji="1" lang="en-US" altLang="zh-TW" dirty="0"/>
              <a:t>,</a:t>
            </a:r>
            <a:r>
              <a:rPr kumimoji="1" lang="zh-TW" altLang="en-US" dirty="0"/>
              <a:t>而台 </a:t>
            </a:r>
            <a:r>
              <a:rPr kumimoji="1" lang="en-US" altLang="zh-TW" dirty="0"/>
              <a:t>,</a:t>
            </a:r>
            <a:r>
              <a:rPr kumimoji="1" lang="zh-TW" altLang="en-US" dirty="0"/>
              <a:t>指期 </a:t>
            </a:r>
            <a:r>
              <a:rPr kumimoji="1" lang="en-US" altLang="zh-TW" dirty="0"/>
              <a:t>,</a:t>
            </a:r>
            <a:r>
              <a:rPr kumimoji="1" lang="zh-TW" altLang="en-US" dirty="0"/>
              <a:t>跌 </a:t>
            </a:r>
            <a:r>
              <a:rPr kumimoji="1" lang="en-US" altLang="zh-TW" dirty="0"/>
              <a:t>,</a:t>
            </a:r>
            <a:r>
              <a:rPr kumimoji="1" lang="zh-TW" altLang="en-US" dirty="0"/>
              <a:t>逾 </a:t>
            </a:r>
            <a:r>
              <a:rPr kumimoji="1" lang="en-US" altLang="zh-TW" dirty="0"/>
              <a:t>,</a:t>
            </a:r>
            <a:r>
              <a:rPr kumimoji="1" lang="zh-TW" altLang="en-US" dirty="0"/>
              <a:t>點 </a:t>
            </a:r>
            <a:r>
              <a:rPr kumimoji="1" lang="en-US" altLang="zh-TW" dirty="0"/>
              <a:t>,</a:t>
            </a:r>
            <a:r>
              <a:rPr kumimoji="1" lang="zh-TW" altLang="en-US" dirty="0"/>
              <a:t>創 </a:t>
            </a:r>
            <a:r>
              <a:rPr kumimoji="1" lang="en-US" altLang="zh-TW" dirty="0"/>
              <a:t>,</a:t>
            </a:r>
            <a:r>
              <a:rPr kumimoji="1" lang="zh-TW" altLang="en-US" dirty="0"/>
              <a:t>下台 </a:t>
            </a:r>
            <a:r>
              <a:rPr kumimoji="1" lang="en-US" altLang="zh-TW" dirty="0"/>
              <a:t>,</a:t>
            </a:r>
            <a:r>
              <a:rPr kumimoji="1" lang="zh-TW" altLang="en-US" dirty="0"/>
              <a:t>股盤 </a:t>
            </a:r>
            <a:r>
              <a:rPr kumimoji="1" lang="en-US" altLang="zh-TW" dirty="0"/>
              <a:t>,</a:t>
            </a:r>
            <a:r>
              <a:rPr kumimoji="1" lang="zh-TW" altLang="en-US" dirty="0"/>
              <a:t>中 </a:t>
            </a:r>
            <a:r>
              <a:rPr kumimoji="1" lang="en-US" altLang="zh-TW" dirty="0"/>
              <a:t>,</a:t>
            </a:r>
            <a:r>
              <a:rPr kumimoji="1" lang="zh-TW" altLang="en-US" dirty="0"/>
              <a:t>最大 </a:t>
            </a:r>
            <a:r>
              <a:rPr kumimoji="1" lang="en-US" altLang="zh-TW" dirty="0"/>
              <a:t>,</a:t>
            </a:r>
            <a:r>
              <a:rPr kumimoji="1" lang="zh-TW" altLang="en-US" dirty="0"/>
              <a:t>跌點 </a:t>
            </a:r>
            <a:r>
              <a:rPr kumimoji="1" lang="en-US" altLang="zh-TW" dirty="0"/>
              <a:t>,</a:t>
            </a:r>
            <a:r>
              <a:rPr kumimoji="1" lang="zh-TW" altLang="en-US" dirty="0"/>
              <a:t>台 </a:t>
            </a:r>
            <a:r>
              <a:rPr kumimoji="1" lang="en-US" altLang="zh-TW" dirty="0"/>
              <a:t>,</a:t>
            </a:r>
            <a:r>
              <a:rPr kumimoji="1" lang="zh-TW" altLang="en-US" dirty="0"/>
              <a:t>指期 </a:t>
            </a:r>
            <a:r>
              <a:rPr kumimoji="1" lang="en-US" altLang="zh-TW" dirty="0"/>
              <a:t>,</a:t>
            </a:r>
            <a:r>
              <a:rPr kumimoji="1" lang="zh-TW" altLang="en-US" dirty="0"/>
              <a:t>已經 </a:t>
            </a:r>
            <a:r>
              <a:rPr kumimoji="1" lang="en-US" altLang="zh-TW" dirty="0"/>
              <a:t>,</a:t>
            </a:r>
            <a:r>
              <a:rPr kumimoji="1" lang="zh-TW" altLang="en-US" dirty="0"/>
              <a:t>盤 </a:t>
            </a:r>
            <a:r>
              <a:rPr kumimoji="1" lang="en-US" altLang="zh-TW" dirty="0"/>
              <a:t>,</a:t>
            </a:r>
            <a:r>
              <a:rPr kumimoji="1" lang="zh-TW" altLang="en-US" dirty="0"/>
              <a:t>中 </a:t>
            </a:r>
            <a:r>
              <a:rPr kumimoji="1" lang="en-US" altLang="zh-TW" dirty="0"/>
              <a:t>,</a:t>
            </a:r>
            <a:r>
              <a:rPr kumimoji="1" lang="zh-TW" altLang="en-US" dirty="0"/>
              <a:t>跌破 </a:t>
            </a:r>
            <a:r>
              <a:rPr kumimoji="1" lang="en-US" altLang="zh-TW" dirty="0"/>
              <a:t>,</a:t>
            </a:r>
            <a:r>
              <a:rPr kumimoji="1" lang="zh-TW" altLang="en-US" dirty="0"/>
              <a:t>點 </a:t>
            </a:r>
            <a:r>
              <a:rPr kumimoji="1" lang="en-US" altLang="zh-TW" dirty="0"/>
              <a:t>,</a:t>
            </a:r>
            <a:r>
              <a:rPr kumimoji="1" lang="zh-TW" altLang="en-US" dirty="0"/>
              <a:t>台股 </a:t>
            </a:r>
            <a:r>
              <a:rPr kumimoji="1" lang="en-US" altLang="zh-TW" dirty="0"/>
              <a:t>,</a:t>
            </a:r>
            <a:r>
              <a:rPr kumimoji="1" lang="zh-TW" altLang="en-US" dirty="0"/>
              <a:t>雙十國慶 </a:t>
            </a:r>
            <a:r>
              <a:rPr kumimoji="1" lang="en-US" altLang="zh-TW" dirty="0"/>
              <a:t>,</a:t>
            </a:r>
            <a:r>
              <a:rPr kumimoji="1" lang="zh-TW" altLang="en-US" dirty="0"/>
              <a:t>後 </a:t>
            </a:r>
            <a:r>
              <a:rPr kumimoji="1" lang="en-US" altLang="zh-TW" dirty="0"/>
              <a:t>,</a:t>
            </a:r>
            <a:r>
              <a:rPr kumimoji="1" lang="zh-TW" altLang="en-US" dirty="0"/>
              <a:t>遇上 </a:t>
            </a:r>
            <a:r>
              <a:rPr kumimoji="1" lang="en-US" altLang="zh-TW" dirty="0"/>
              <a:t>,</a:t>
            </a:r>
            <a:r>
              <a:rPr kumimoji="1" lang="zh-TW" altLang="en-US" dirty="0"/>
              <a:t>美股 </a:t>
            </a:r>
            <a:r>
              <a:rPr kumimoji="1" lang="en-US" altLang="zh-TW" dirty="0"/>
              <a:t>,</a:t>
            </a:r>
            <a:r>
              <a:rPr kumimoji="1" lang="zh-TW" altLang="en-US" dirty="0"/>
              <a:t>暴跌 </a:t>
            </a:r>
            <a:r>
              <a:rPr kumimoji="1" lang="en-US" altLang="zh-TW" dirty="0"/>
              <a:t>,</a:t>
            </a:r>
            <a:r>
              <a:rPr kumimoji="1" lang="zh-TW" altLang="en-US" dirty="0"/>
              <a:t>股災 </a:t>
            </a:r>
            <a:r>
              <a:rPr kumimoji="1" lang="en-US" altLang="zh-TW" dirty="0"/>
              <a:t>,</a:t>
            </a:r>
            <a:r>
              <a:rPr kumimoji="1" lang="zh-TW" altLang="en-US" dirty="0"/>
              <a:t>道瓊 </a:t>
            </a:r>
            <a:r>
              <a:rPr kumimoji="1" lang="en-US" altLang="zh-TW" dirty="0"/>
              <a:t>,</a:t>
            </a:r>
            <a:r>
              <a:rPr kumimoji="1" lang="zh-TW" altLang="en-US" dirty="0"/>
              <a:t>重挫 </a:t>
            </a:r>
            <a:r>
              <a:rPr kumimoji="1" lang="en-US" altLang="zh-TW" dirty="0"/>
              <a:t>,</a:t>
            </a:r>
            <a:r>
              <a:rPr kumimoji="1" lang="zh-TW" altLang="en-US" dirty="0"/>
              <a:t>逾 </a:t>
            </a:r>
            <a:r>
              <a:rPr kumimoji="1" lang="en-US" altLang="zh-TW" dirty="0"/>
              <a:t>,</a:t>
            </a:r>
            <a:r>
              <a:rPr kumimoji="1" lang="zh-TW" altLang="en-US" dirty="0"/>
              <a:t>亞股 </a:t>
            </a:r>
            <a:r>
              <a:rPr kumimoji="1" lang="en-US" altLang="zh-TW" dirty="0"/>
              <a:t>,</a:t>
            </a:r>
            <a:r>
              <a:rPr kumimoji="1" lang="zh-TW" altLang="en-US" dirty="0"/>
              <a:t>全面 </a:t>
            </a:r>
            <a:r>
              <a:rPr kumimoji="1" lang="en-US" altLang="zh-TW" dirty="0"/>
              <a:t>,</a:t>
            </a:r>
            <a:r>
              <a:rPr kumimoji="1" lang="zh-TW" altLang="en-US" dirty="0"/>
              <a:t>慘綠 </a:t>
            </a:r>
            <a:r>
              <a:rPr kumimoji="1" lang="en-US" altLang="zh-TW" dirty="0"/>
              <a:t>,</a:t>
            </a:r>
            <a:r>
              <a:rPr kumimoji="1" lang="zh-TW" altLang="en-US" dirty="0"/>
              <a:t>恐慌 </a:t>
            </a:r>
            <a:r>
              <a:rPr kumimoji="1" lang="en-US" altLang="zh-TW" dirty="0"/>
              <a:t>,</a:t>
            </a:r>
            <a:r>
              <a:rPr kumimoji="1" lang="zh-TW" altLang="en-US" dirty="0"/>
              <a:t>指數 </a:t>
            </a:r>
            <a:r>
              <a:rPr kumimoji="1" lang="en-US" altLang="zh-TW" dirty="0"/>
              <a:t>,</a:t>
            </a:r>
            <a:r>
              <a:rPr kumimoji="1" lang="zh-TW" altLang="en-US" dirty="0"/>
              <a:t>飆高 </a:t>
            </a:r>
            <a:r>
              <a:rPr kumimoji="1" lang="en-US" altLang="zh-TW" dirty="0"/>
              <a:t>,</a:t>
            </a:r>
            <a:r>
              <a:rPr kumimoji="1" lang="zh-TW" altLang="en-US" dirty="0"/>
              <a:t>今早 </a:t>
            </a:r>
            <a:r>
              <a:rPr kumimoji="1" lang="en-US" altLang="zh-TW" dirty="0"/>
              <a:t>,</a:t>
            </a:r>
            <a:r>
              <a:rPr kumimoji="1" lang="zh-TW" altLang="en-US" dirty="0"/>
              <a:t>台股 </a:t>
            </a:r>
            <a:r>
              <a:rPr kumimoji="1" lang="en-US" altLang="zh-TW" dirty="0"/>
              <a:t>,</a:t>
            </a:r>
            <a:r>
              <a:rPr kumimoji="1" lang="zh-TW" altLang="en-US" dirty="0"/>
              <a:t>掛牌 </a:t>
            </a:r>
            <a:r>
              <a:rPr kumimoji="1" lang="en-US" altLang="zh-TW" dirty="0"/>
              <a:t>,</a:t>
            </a:r>
            <a:r>
              <a:rPr kumimoji="1" lang="zh-TW" altLang="en-US" dirty="0"/>
              <a:t>最熱門 </a:t>
            </a:r>
            <a:r>
              <a:rPr kumimoji="1" lang="en-US" altLang="zh-TW" dirty="0"/>
              <a:t>,</a:t>
            </a:r>
            <a:r>
              <a:rPr kumimoji="1" lang="zh-TW" altLang="en-US" dirty="0"/>
              <a:t>富邦 </a:t>
            </a:r>
            <a:r>
              <a:rPr kumimoji="1" lang="en-US" altLang="zh-TW" dirty="0"/>
              <a:t>,</a:t>
            </a:r>
            <a:r>
              <a:rPr kumimoji="1" lang="zh-TW" altLang="en-US" dirty="0"/>
              <a:t>元大台灣 </a:t>
            </a:r>
            <a:r>
              <a:rPr kumimoji="1" lang="en-US" altLang="zh-TW" dirty="0"/>
              <a:t>,</a:t>
            </a:r>
            <a:r>
              <a:rPr kumimoji="1" lang="zh-TW" altLang="en-US" dirty="0"/>
              <a:t>反 </a:t>
            </a:r>
            <a:r>
              <a:rPr kumimoji="1" lang="en-US" altLang="zh-TW" dirty="0"/>
              <a:t>,</a:t>
            </a:r>
            <a:r>
              <a:rPr kumimoji="1" lang="zh-TW" altLang="en-US" dirty="0"/>
              <a:t>爆量 </a:t>
            </a:r>
            <a:r>
              <a:rPr kumimoji="1" lang="en-US" altLang="zh-TW" dirty="0"/>
              <a:t>,</a:t>
            </a:r>
            <a:r>
              <a:rPr kumimoji="1" lang="zh-TW" altLang="en-US" dirty="0"/>
              <a:t>大漲</a:t>
            </a:r>
            <a:r>
              <a:rPr kumimoji="1" lang="en-US" altLang="zh-TW" dirty="0"/>
              <a:t>,</a:t>
            </a:r>
            <a:r>
              <a:rPr kumimoji="1" lang="zh-TW" altLang="en-US" dirty="0"/>
              <a:t>最高分 </a:t>
            </a:r>
            <a:r>
              <a:rPr kumimoji="1" lang="en-US" altLang="zh-TW" dirty="0"/>
              <a:t>,</a:t>
            </a:r>
            <a:r>
              <a:rPr kumimoji="1" lang="zh-TW" altLang="en-US" dirty="0"/>
              <a:t>別漲 </a:t>
            </a:r>
            <a:r>
              <a:rPr kumimoji="1" lang="en-US" altLang="zh-TW" dirty="0"/>
              <a:t>,</a:t>
            </a:r>
            <a:r>
              <a:rPr kumimoji="1" lang="zh-TW" altLang="en-US" dirty="0"/>
              <a:t>超過 </a:t>
            </a:r>
            <a:r>
              <a:rPr kumimoji="1" lang="en-US" altLang="zh-TW" dirty="0"/>
              <a:t>,</a:t>
            </a:r>
            <a:r>
              <a:rPr kumimoji="1" lang="zh-TW" altLang="en-US" dirty="0"/>
              <a:t>點過 </a:t>
            </a:r>
            <a:r>
              <a:rPr kumimoji="1" lang="en-US" altLang="zh-TW" dirty="0"/>
              <a:t>,</a:t>
            </a:r>
            <a:r>
              <a:rPr kumimoji="1" lang="zh-TW" altLang="en-US" dirty="0"/>
              <a:t>後 </a:t>
            </a:r>
            <a:r>
              <a:rPr kumimoji="1" lang="en-US" altLang="zh-TW" dirty="0"/>
              <a:t>,</a:t>
            </a:r>
            <a:r>
              <a:rPr kumimoji="1" lang="zh-TW" altLang="en-US" dirty="0"/>
              <a:t>成交量 </a:t>
            </a:r>
            <a:r>
              <a:rPr kumimoji="1" lang="en-US" altLang="zh-TW" dirty="0"/>
              <a:t>,</a:t>
            </a:r>
            <a:r>
              <a:rPr kumimoji="1" lang="zh-TW" altLang="en-US" dirty="0"/>
              <a:t>爆出 </a:t>
            </a:r>
            <a:r>
              <a:rPr kumimoji="1" lang="en-US" altLang="zh-TW" dirty="0"/>
              <a:t>,</a:t>
            </a:r>
            <a:r>
              <a:rPr kumimoji="1" lang="zh-TW" altLang="en-US" dirty="0"/>
              <a:t>超過 </a:t>
            </a:r>
            <a:r>
              <a:rPr kumimoji="1" lang="en-US" altLang="zh-TW" dirty="0"/>
              <a:t>,</a:t>
            </a:r>
            <a:r>
              <a:rPr kumimoji="1" lang="zh-TW" altLang="en-US" dirty="0"/>
              <a:t>萬張 </a:t>
            </a:r>
            <a:r>
              <a:rPr kumimoji="1" lang="en-US" altLang="zh-TW" dirty="0"/>
              <a:t>,</a:t>
            </a:r>
            <a:r>
              <a:rPr kumimoji="1" lang="zh-TW" altLang="en-US" dirty="0"/>
              <a:t>大量 </a:t>
            </a:r>
            <a:r>
              <a:rPr kumimoji="1" lang="en-US" altLang="zh-TW" dirty="0"/>
              <a:t>,</a:t>
            </a:r>
            <a:r>
              <a:rPr kumimoji="1" lang="zh-TW" altLang="en-US" dirty="0"/>
              <a:t>成交量 </a:t>
            </a:r>
            <a:r>
              <a:rPr kumimoji="1" lang="en-US" altLang="zh-TW" dirty="0"/>
              <a:t>,</a:t>
            </a:r>
            <a:r>
              <a:rPr kumimoji="1" lang="zh-TW" altLang="en-US" dirty="0"/>
              <a:t>分居 </a:t>
            </a:r>
            <a:r>
              <a:rPr kumimoji="1" lang="en-US" altLang="zh-TW" dirty="0"/>
              <a:t>,</a:t>
            </a:r>
            <a:r>
              <a:rPr kumimoji="1" lang="zh-TW" altLang="en-US" dirty="0"/>
              <a:t>台股 </a:t>
            </a:r>
            <a:r>
              <a:rPr kumimoji="1" lang="en-US" altLang="zh-TW" dirty="0"/>
              <a:t>,</a:t>
            </a:r>
            <a:r>
              <a:rPr kumimoji="1" lang="zh-TW" altLang="en-US" dirty="0"/>
              <a:t>冠 </a:t>
            </a:r>
            <a:r>
              <a:rPr kumimoji="1" lang="en-US" altLang="zh-TW" dirty="0"/>
              <a:t>,</a:t>
            </a:r>
            <a:r>
              <a:rPr kumimoji="1" lang="zh-TW" altLang="en-US" dirty="0"/>
              <a:t>亞軍</a:t>
            </a:r>
          </a:p>
        </p:txBody>
      </p:sp>
    </p:spTree>
    <p:extLst>
      <p:ext uri="{BB962C8B-B14F-4D97-AF65-F5344CB8AC3E}">
        <p14:creationId xmlns:p14="http://schemas.microsoft.com/office/powerpoint/2010/main" val="39262393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B5D3A7F-8427-AD49-96F6-5E4E330AC3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8429" y="0"/>
            <a:ext cx="6947700" cy="996000"/>
          </a:xfrm>
        </p:spPr>
        <p:txBody>
          <a:bodyPr/>
          <a:lstStyle/>
          <a:p>
            <a:r>
              <a:rPr kumimoji="1" lang="en-US" altLang="zh-TW" dirty="0"/>
              <a:t>Predict:</a:t>
            </a:r>
            <a:r>
              <a:rPr kumimoji="1" lang="zh-CN" altLang="en-US" dirty="0"/>
              <a:t>跌</a:t>
            </a:r>
            <a:r>
              <a:rPr kumimoji="1" lang="en-US" altLang="zh-CN" dirty="0"/>
              <a:t>/Label:</a:t>
            </a:r>
            <a:r>
              <a:rPr kumimoji="1" lang="zh-CN" altLang="en-US" dirty="0"/>
              <a:t>漲</a:t>
            </a:r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AC06859-68E9-FE42-868A-D2443116F2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15439" y="763576"/>
            <a:ext cx="5913121" cy="2537419"/>
          </a:xfrm>
        </p:spPr>
        <p:txBody>
          <a:bodyPr/>
          <a:lstStyle/>
          <a:p>
            <a:r>
              <a:rPr kumimoji="1" lang="zh-TW" altLang="en-US" dirty="0"/>
              <a:t>美律 </a:t>
            </a:r>
            <a:r>
              <a:rPr kumimoji="1" lang="en-US" altLang="zh-TW" dirty="0"/>
              <a:t>,</a:t>
            </a:r>
            <a:r>
              <a:rPr kumimoji="1" lang="zh-TW" altLang="en-US" dirty="0"/>
              <a:t>公布 </a:t>
            </a:r>
            <a:r>
              <a:rPr kumimoji="1" lang="en-US" altLang="zh-TW" dirty="0"/>
              <a:t>,</a:t>
            </a:r>
            <a:r>
              <a:rPr kumimoji="1" lang="zh-TW" altLang="en-US" dirty="0"/>
              <a:t>去年 </a:t>
            </a:r>
            <a:r>
              <a:rPr kumimoji="1" lang="en-US" altLang="zh-TW" dirty="0"/>
              <a:t>,</a:t>
            </a:r>
            <a:r>
              <a:rPr kumimoji="1" lang="zh-TW" altLang="en-US" dirty="0"/>
              <a:t>財報 </a:t>
            </a:r>
            <a:r>
              <a:rPr kumimoji="1" lang="en-US" altLang="zh-TW" dirty="0"/>
              <a:t>,</a:t>
            </a:r>
            <a:r>
              <a:rPr kumimoji="1" lang="zh-TW" altLang="en-US" dirty="0"/>
              <a:t>後 </a:t>
            </a:r>
            <a:r>
              <a:rPr kumimoji="1" lang="en-US" altLang="zh-TW" dirty="0"/>
              <a:t>,</a:t>
            </a:r>
            <a:r>
              <a:rPr kumimoji="1" lang="zh-TW" altLang="en-US" dirty="0"/>
              <a:t>股價以 </a:t>
            </a:r>
            <a:r>
              <a:rPr kumimoji="1" lang="en-US" altLang="zh-TW" dirty="0"/>
              <a:t>,</a:t>
            </a:r>
            <a:r>
              <a:rPr kumimoji="1" lang="zh-TW" altLang="en-US" dirty="0"/>
              <a:t>日收 </a:t>
            </a:r>
            <a:r>
              <a:rPr kumimoji="1" lang="en-US" altLang="zh-TW" dirty="0"/>
              <a:t>,</a:t>
            </a:r>
            <a:r>
              <a:rPr kumimoji="1" lang="zh-TW" altLang="en-US" dirty="0"/>
              <a:t>盤價 </a:t>
            </a:r>
            <a:r>
              <a:rPr kumimoji="1" lang="en-US" altLang="zh-TW" dirty="0"/>
              <a:t>,</a:t>
            </a:r>
            <a:r>
              <a:rPr kumimoji="1" lang="zh-TW" altLang="en-US" dirty="0"/>
              <a:t>元計算 </a:t>
            </a:r>
            <a:r>
              <a:rPr kumimoji="1" lang="en-US" altLang="zh-TW" dirty="0"/>
              <a:t>,</a:t>
            </a:r>
            <a:r>
              <a:rPr kumimoji="1" lang="zh-TW" altLang="en-US" dirty="0"/>
              <a:t>至今 </a:t>
            </a:r>
            <a:r>
              <a:rPr kumimoji="1" lang="en-US" altLang="zh-TW" dirty="0"/>
              <a:t>,</a:t>
            </a:r>
            <a:r>
              <a:rPr kumimoji="1" lang="zh-TW" altLang="en-US" dirty="0"/>
              <a:t>日盤 </a:t>
            </a:r>
            <a:r>
              <a:rPr kumimoji="1" lang="en-US" altLang="zh-TW" dirty="0"/>
              <a:t>,</a:t>
            </a:r>
            <a:r>
              <a:rPr kumimoji="1" lang="zh-TW" altLang="en-US" dirty="0"/>
              <a:t>中高點 </a:t>
            </a:r>
            <a:r>
              <a:rPr kumimoji="1" lang="en-US" altLang="zh-TW" dirty="0"/>
              <a:t>,</a:t>
            </a:r>
            <a:r>
              <a:rPr kumimoji="1" lang="zh-TW" altLang="en-US" dirty="0"/>
              <a:t>元 </a:t>
            </a:r>
            <a:r>
              <a:rPr kumimoji="1" lang="en-US" altLang="zh-TW" dirty="0"/>
              <a:t>,</a:t>
            </a:r>
            <a:r>
              <a:rPr kumimoji="1" lang="zh-TW" altLang="en-US" dirty="0"/>
              <a:t>交易日 </a:t>
            </a:r>
            <a:r>
              <a:rPr kumimoji="1" lang="en-US" altLang="zh-TW" dirty="0"/>
              <a:t>,</a:t>
            </a:r>
            <a:r>
              <a:rPr kumimoji="1" lang="zh-TW" altLang="en-US" dirty="0"/>
              <a:t>漲幅 </a:t>
            </a:r>
            <a:r>
              <a:rPr kumimoji="1" lang="en-US" altLang="zh-TW" dirty="0"/>
              <a:t>,</a:t>
            </a:r>
            <a:r>
              <a:rPr kumimoji="1" lang="zh-TW" altLang="en-US" dirty="0"/>
              <a:t>逾 </a:t>
            </a:r>
            <a:r>
              <a:rPr kumimoji="1" lang="en-US" altLang="zh-TW" dirty="0"/>
              <a:t>,</a:t>
            </a:r>
            <a:r>
              <a:rPr kumimoji="1" lang="zh-TW" altLang="en-US" dirty="0"/>
              <a:t>成 </a:t>
            </a:r>
            <a:r>
              <a:rPr kumimoji="1" lang="en-US" altLang="zh-TW" dirty="0"/>
              <a:t>,</a:t>
            </a:r>
            <a:r>
              <a:rPr kumimoji="1" lang="zh-TW" altLang="en-US" dirty="0"/>
              <a:t>短線 </a:t>
            </a:r>
            <a:r>
              <a:rPr kumimoji="1" lang="en-US" altLang="zh-TW" dirty="0"/>
              <a:t>,</a:t>
            </a:r>
            <a:r>
              <a:rPr kumimoji="1" lang="zh-TW" altLang="en-US" dirty="0"/>
              <a:t>漲幅 </a:t>
            </a:r>
            <a:r>
              <a:rPr kumimoji="1" lang="en-US" altLang="zh-TW" dirty="0"/>
              <a:t>,</a:t>
            </a:r>
            <a:r>
              <a:rPr kumimoji="1" lang="zh-TW" altLang="en-US" dirty="0"/>
              <a:t>高 </a:t>
            </a:r>
            <a:r>
              <a:rPr kumimoji="1" lang="en-US" altLang="zh-TW" dirty="0"/>
              <a:t>,&lt;</a:t>
            </a:r>
            <a:r>
              <a:rPr kumimoji="1" lang="en" altLang="zh-TW" dirty="0" err="1"/>
              <a:t>unk</a:t>
            </a:r>
            <a:r>
              <a:rPr kumimoji="1" lang="en" altLang="zh-TW" dirty="0"/>
              <a:t>&gt; ,</a:t>
            </a:r>
            <a:r>
              <a:rPr kumimoji="1" lang="zh-TW" altLang="en-US" dirty="0"/>
              <a:t>法人 </a:t>
            </a:r>
            <a:r>
              <a:rPr kumimoji="1" lang="en-US" altLang="zh-TW" dirty="0"/>
              <a:t>,</a:t>
            </a:r>
            <a:r>
              <a:rPr kumimoji="1" lang="zh-TW" altLang="en-US" dirty="0"/>
              <a:t>新 </a:t>
            </a:r>
            <a:r>
              <a:rPr kumimoji="1" lang="en-US" altLang="zh-TW" dirty="0"/>
              <a:t>,</a:t>
            </a:r>
            <a:r>
              <a:rPr kumimoji="1" lang="zh-TW" altLang="en-US" dirty="0"/>
              <a:t>出爐 </a:t>
            </a:r>
            <a:r>
              <a:rPr kumimoji="1" lang="en-US" altLang="zh-TW" dirty="0"/>
              <a:t>,</a:t>
            </a:r>
            <a:r>
              <a:rPr kumimoji="1" lang="zh-TW" altLang="en-US" dirty="0"/>
              <a:t>報告 </a:t>
            </a:r>
            <a:r>
              <a:rPr kumimoji="1" lang="en-US" altLang="zh-TW" dirty="0"/>
              <a:t>,</a:t>
            </a:r>
            <a:r>
              <a:rPr kumimoji="1" lang="zh-TW" altLang="en-US" dirty="0"/>
              <a:t>中 </a:t>
            </a:r>
            <a:r>
              <a:rPr kumimoji="1" lang="en-US" altLang="zh-TW" dirty="0"/>
              <a:t>,</a:t>
            </a:r>
            <a:r>
              <a:rPr kumimoji="1" lang="zh-TW" altLang="en-US" dirty="0"/>
              <a:t>表示 </a:t>
            </a:r>
            <a:r>
              <a:rPr kumimoji="1" lang="en-US" altLang="zh-TW" dirty="0"/>
              <a:t>,</a:t>
            </a:r>
            <a:r>
              <a:rPr kumimoji="1" lang="zh-TW" altLang="en-US" dirty="0"/>
              <a:t>美律 </a:t>
            </a:r>
            <a:r>
              <a:rPr kumimoji="1" lang="en-US" altLang="zh-TW" dirty="0"/>
              <a:t>,</a:t>
            </a:r>
            <a:r>
              <a:rPr kumimoji="1" lang="zh-TW" altLang="en-US" dirty="0"/>
              <a:t>已 </a:t>
            </a:r>
            <a:r>
              <a:rPr kumimoji="1" lang="en-US" altLang="zh-TW" dirty="0"/>
              <a:t>,</a:t>
            </a:r>
            <a:r>
              <a:rPr kumimoji="1" lang="zh-TW" altLang="en-US" dirty="0"/>
              <a:t>反應 </a:t>
            </a:r>
            <a:r>
              <a:rPr kumimoji="1" lang="en-US" altLang="zh-TW" dirty="0"/>
              <a:t>,</a:t>
            </a:r>
            <a:r>
              <a:rPr kumimoji="1" lang="zh-TW" altLang="en-US" dirty="0"/>
              <a:t>財報 </a:t>
            </a:r>
            <a:r>
              <a:rPr kumimoji="1" lang="en-US" altLang="zh-TW" dirty="0"/>
              <a:t>,</a:t>
            </a:r>
            <a:r>
              <a:rPr kumimoji="1" lang="zh-TW" altLang="en-US" dirty="0"/>
              <a:t>切入 </a:t>
            </a:r>
            <a:r>
              <a:rPr kumimoji="1" lang="en-US" altLang="zh-TW" dirty="0"/>
              <a:t>,</a:t>
            </a:r>
            <a:r>
              <a:rPr kumimoji="1" lang="zh-TW" altLang="en-US" dirty="0"/>
              <a:t>利多 </a:t>
            </a:r>
            <a:r>
              <a:rPr kumimoji="1" lang="en-US" altLang="zh-TW" dirty="0"/>
              <a:t>,</a:t>
            </a:r>
            <a:r>
              <a:rPr kumimoji="1" lang="zh-TW" altLang="en-US" dirty="0"/>
              <a:t>留意 </a:t>
            </a:r>
            <a:r>
              <a:rPr kumimoji="1" lang="en-US" altLang="zh-TW" dirty="0"/>
              <a:t>,</a:t>
            </a:r>
            <a:r>
              <a:rPr kumimoji="1" lang="zh-TW" altLang="en-US" dirty="0"/>
              <a:t>今年 </a:t>
            </a:r>
            <a:r>
              <a:rPr kumimoji="1" lang="en-US" altLang="zh-TW" dirty="0"/>
              <a:t>,</a:t>
            </a:r>
            <a:r>
              <a:rPr kumimoji="1" lang="zh-TW" altLang="en-US" dirty="0"/>
              <a:t>獲利將 </a:t>
            </a:r>
            <a:r>
              <a:rPr kumimoji="1" lang="en-US" altLang="zh-TW" dirty="0"/>
              <a:t>,</a:t>
            </a:r>
            <a:r>
              <a:rPr kumimoji="1" lang="zh-TW" altLang="en-US" dirty="0"/>
              <a:t>衰退 </a:t>
            </a:r>
            <a:r>
              <a:rPr kumimoji="1" lang="en-US" altLang="zh-TW" dirty="0"/>
              <a:t>,</a:t>
            </a:r>
            <a:r>
              <a:rPr kumimoji="1" lang="zh-TW" altLang="en-US" dirty="0"/>
              <a:t>風險 </a:t>
            </a:r>
            <a:r>
              <a:rPr kumimoji="1" lang="en-US" altLang="zh-TW" dirty="0"/>
              <a:t>,</a:t>
            </a:r>
            <a:r>
              <a:rPr kumimoji="1" lang="zh-TW" altLang="en-US" dirty="0"/>
              <a:t>盤中 </a:t>
            </a:r>
            <a:r>
              <a:rPr kumimoji="1" lang="en-US" altLang="zh-TW" dirty="0"/>
              <a:t>,</a:t>
            </a:r>
            <a:r>
              <a:rPr kumimoji="1" lang="zh-TW" altLang="en-US" dirty="0"/>
              <a:t>股價 </a:t>
            </a:r>
            <a:r>
              <a:rPr kumimoji="1" lang="en-US" altLang="zh-TW" dirty="0"/>
              <a:t>,</a:t>
            </a:r>
            <a:r>
              <a:rPr kumimoji="1" lang="zh-TW" altLang="en-US" dirty="0"/>
              <a:t>一度 </a:t>
            </a:r>
            <a:r>
              <a:rPr kumimoji="1" lang="en-US" altLang="zh-TW" dirty="0"/>
              <a:t>,</a:t>
            </a:r>
            <a:r>
              <a:rPr kumimoji="1" lang="zh-TW" altLang="en-US" dirty="0"/>
              <a:t>翻黑 </a:t>
            </a:r>
            <a:r>
              <a:rPr kumimoji="1" lang="en-US" altLang="zh-TW" dirty="0"/>
              <a:t>,</a:t>
            </a:r>
            <a:r>
              <a:rPr kumimoji="1" lang="zh-TW" altLang="en-US" dirty="0"/>
              <a:t>而三大 </a:t>
            </a:r>
            <a:r>
              <a:rPr kumimoji="1" lang="en-US" altLang="zh-TW" dirty="0"/>
              <a:t>,</a:t>
            </a:r>
            <a:r>
              <a:rPr kumimoji="1" lang="zh-TW" altLang="en-US" dirty="0"/>
              <a:t>法人 </a:t>
            </a:r>
            <a:r>
              <a:rPr kumimoji="1" lang="en-US" altLang="zh-TW" dirty="0"/>
              <a:t>,</a:t>
            </a:r>
            <a:r>
              <a:rPr kumimoji="1" lang="zh-TW" altLang="en-US" dirty="0"/>
              <a:t>前 </a:t>
            </a:r>
            <a:r>
              <a:rPr kumimoji="1" lang="en-US" altLang="zh-TW" dirty="0"/>
              <a:t>,</a:t>
            </a:r>
            <a:r>
              <a:rPr kumimoji="1" lang="zh-TW" altLang="en-US" dirty="0"/>
              <a:t>交易日</a:t>
            </a:r>
            <a:r>
              <a:rPr kumimoji="1" lang="en-US" altLang="zh-TW" dirty="0"/>
              <a:t>,</a:t>
            </a:r>
            <a:r>
              <a:rPr kumimoji="1" lang="zh-TW" altLang="en-US" dirty="0"/>
              <a:t>同步 </a:t>
            </a:r>
            <a:r>
              <a:rPr kumimoji="1" lang="en-US" altLang="zh-TW" dirty="0"/>
              <a:t>,</a:t>
            </a:r>
            <a:r>
              <a:rPr kumimoji="1" lang="zh-TW" altLang="en-US" dirty="0"/>
              <a:t>賣超 </a:t>
            </a:r>
            <a:r>
              <a:rPr kumimoji="1" lang="en-US" altLang="zh-TW" dirty="0"/>
              <a:t>,</a:t>
            </a:r>
            <a:r>
              <a:rPr kumimoji="1" lang="zh-TW" altLang="en-US" dirty="0"/>
              <a:t>法人 </a:t>
            </a:r>
            <a:r>
              <a:rPr kumimoji="1" lang="en-US" altLang="zh-TW" dirty="0"/>
              <a:t>,</a:t>
            </a:r>
            <a:r>
              <a:rPr kumimoji="1" lang="zh-TW" altLang="en-US" dirty="0"/>
              <a:t>預估 </a:t>
            </a:r>
            <a:r>
              <a:rPr kumimoji="1" lang="en-US" altLang="zh-TW" dirty="0"/>
              <a:t>,</a:t>
            </a:r>
            <a:r>
              <a:rPr kumimoji="1" lang="zh-TW" altLang="en-US" dirty="0"/>
              <a:t>美律 </a:t>
            </a:r>
            <a:r>
              <a:rPr kumimoji="1" lang="en-US" altLang="zh-TW" dirty="0"/>
              <a:t>,</a:t>
            </a:r>
            <a:r>
              <a:rPr kumimoji="1" lang="zh-TW" altLang="en-US" dirty="0"/>
              <a:t>第一季 </a:t>
            </a:r>
            <a:r>
              <a:rPr kumimoji="1" lang="en-US" altLang="zh-TW" dirty="0"/>
              <a:t>,</a:t>
            </a:r>
            <a:r>
              <a:rPr kumimoji="1" lang="zh-TW" altLang="en-US" dirty="0"/>
              <a:t>受到 </a:t>
            </a:r>
            <a:r>
              <a:rPr kumimoji="1" lang="en-US" altLang="zh-TW" dirty="0"/>
              <a:t>,</a:t>
            </a:r>
            <a:r>
              <a:rPr kumimoji="1" lang="zh-TW" altLang="en-US" dirty="0"/>
              <a:t>進入 </a:t>
            </a:r>
            <a:r>
              <a:rPr kumimoji="1" lang="en-US" altLang="zh-TW" dirty="0"/>
              <a:t>,</a:t>
            </a:r>
            <a:r>
              <a:rPr kumimoji="1" lang="zh-TW" altLang="en-US" dirty="0"/>
              <a:t>出貨 </a:t>
            </a:r>
            <a:r>
              <a:rPr kumimoji="1" lang="en-US" altLang="zh-TW" dirty="0"/>
              <a:t>,</a:t>
            </a:r>
            <a:r>
              <a:rPr kumimoji="1" lang="zh-TW" altLang="en-US" dirty="0"/>
              <a:t>淡季 </a:t>
            </a:r>
            <a:r>
              <a:rPr kumimoji="1" lang="en-US" altLang="zh-TW" dirty="0"/>
              <a:t>,</a:t>
            </a:r>
            <a:r>
              <a:rPr kumimoji="1" lang="zh-TW" altLang="en-US" dirty="0"/>
              <a:t>營收將 </a:t>
            </a:r>
            <a:r>
              <a:rPr kumimoji="1" lang="en-US" altLang="zh-TW" dirty="0"/>
              <a:t>,</a:t>
            </a:r>
            <a:r>
              <a:rPr kumimoji="1" lang="zh-TW" altLang="en-US" dirty="0"/>
              <a:t>去年 </a:t>
            </a:r>
            <a:r>
              <a:rPr kumimoji="1" lang="en-US" altLang="zh-TW" dirty="0"/>
              <a:t>,</a:t>
            </a:r>
            <a:r>
              <a:rPr kumimoji="1" lang="zh-TW" altLang="en-US" dirty="0"/>
              <a:t>第四季 </a:t>
            </a:r>
            <a:r>
              <a:rPr kumimoji="1" lang="en-US" altLang="zh-TW" dirty="0"/>
              <a:t>,</a:t>
            </a:r>
            <a:r>
              <a:rPr kumimoji="1" lang="zh-TW" altLang="en-US" dirty="0"/>
              <a:t>出現 </a:t>
            </a:r>
            <a:r>
              <a:rPr kumimoji="1" lang="en-US" altLang="zh-TW" dirty="0"/>
              <a:t>,</a:t>
            </a:r>
            <a:r>
              <a:rPr kumimoji="1" lang="zh-TW" altLang="en-US" dirty="0"/>
              <a:t>明顯 </a:t>
            </a:r>
            <a:r>
              <a:rPr kumimoji="1" lang="en-US" altLang="zh-TW" dirty="0"/>
              <a:t>,</a:t>
            </a:r>
            <a:r>
              <a:rPr kumimoji="1" lang="zh-TW" altLang="en-US" dirty="0"/>
              <a:t>下滑 </a:t>
            </a:r>
            <a:r>
              <a:rPr kumimoji="1" lang="en-US" altLang="zh-TW" dirty="0"/>
              <a:t>,</a:t>
            </a:r>
            <a:r>
              <a:rPr kumimoji="1" lang="zh-TW" altLang="en-US" dirty="0"/>
              <a:t>下半年 </a:t>
            </a:r>
            <a:r>
              <a:rPr kumimoji="1" lang="en-US" altLang="zh-TW" dirty="0"/>
              <a:t>,</a:t>
            </a:r>
            <a:r>
              <a:rPr kumimoji="1" lang="zh-TW" altLang="en-US" dirty="0"/>
              <a:t>可望 </a:t>
            </a:r>
            <a:r>
              <a:rPr kumimoji="1" lang="en-US" altLang="zh-TW" dirty="0"/>
              <a:t>,</a:t>
            </a:r>
            <a:r>
              <a:rPr kumimoji="1" lang="zh-TW" altLang="en-US" dirty="0"/>
              <a:t>切入 </a:t>
            </a:r>
            <a:r>
              <a:rPr kumimoji="1" lang="en-US" altLang="zh-TW" dirty="0"/>
              <a:t>,</a:t>
            </a:r>
            <a:r>
              <a:rPr kumimoji="1" lang="zh-TW" altLang="en-US" dirty="0"/>
              <a:t>版 </a:t>
            </a:r>
            <a:r>
              <a:rPr kumimoji="1" lang="en-US" altLang="zh-TW" dirty="0"/>
              <a:t>,</a:t>
            </a:r>
            <a:r>
              <a:rPr kumimoji="1" lang="zh-TW" altLang="en-US" dirty="0"/>
              <a:t>訂單 </a:t>
            </a:r>
            <a:r>
              <a:rPr kumimoji="1" lang="en-US" altLang="zh-TW" dirty="0"/>
              <a:t>,</a:t>
            </a:r>
            <a:r>
              <a:rPr kumimoji="1" lang="zh-TW" altLang="en-US" dirty="0"/>
              <a:t>營收 </a:t>
            </a:r>
            <a:r>
              <a:rPr kumimoji="1" lang="en-US" altLang="zh-TW" dirty="0"/>
              <a:t>,</a:t>
            </a:r>
            <a:r>
              <a:rPr kumimoji="1" lang="zh-TW" altLang="en-US" dirty="0"/>
              <a:t>獲利 </a:t>
            </a:r>
            <a:r>
              <a:rPr kumimoji="1" lang="en-US" altLang="zh-TW" dirty="0"/>
              <a:t>,</a:t>
            </a:r>
            <a:r>
              <a:rPr kumimoji="1" lang="zh-TW" altLang="en-US" dirty="0"/>
              <a:t>上升 </a:t>
            </a:r>
            <a:r>
              <a:rPr kumimoji="1" lang="en-US" altLang="zh-TW" dirty="0"/>
              <a:t>,</a:t>
            </a:r>
            <a:r>
              <a:rPr kumimoji="1" lang="zh-TW" altLang="en-US" dirty="0"/>
              <a:t>法人 </a:t>
            </a:r>
            <a:r>
              <a:rPr kumimoji="1" lang="en-US" altLang="zh-TW" dirty="0"/>
              <a:t>,</a:t>
            </a:r>
            <a:r>
              <a:rPr kumimoji="1" lang="zh-TW" altLang="en-US" dirty="0"/>
              <a:t>認為 </a:t>
            </a:r>
            <a:r>
              <a:rPr kumimoji="1" lang="en-US" altLang="zh-TW" dirty="0"/>
              <a:t>,</a:t>
            </a:r>
            <a:r>
              <a:rPr kumimoji="1" lang="zh-TW" altLang="en-US" dirty="0"/>
              <a:t>美律 </a:t>
            </a:r>
            <a:r>
              <a:rPr kumimoji="1" lang="en-US" altLang="zh-TW" dirty="0"/>
              <a:t>,</a:t>
            </a:r>
            <a:r>
              <a:rPr kumimoji="1" lang="zh-TW" altLang="en-US" dirty="0"/>
              <a:t>今年 </a:t>
            </a:r>
            <a:r>
              <a:rPr kumimoji="1" lang="en-US" altLang="zh-TW" dirty="0"/>
              <a:t>,</a:t>
            </a:r>
            <a:r>
              <a:rPr kumimoji="1" lang="zh-TW" altLang="en-US" dirty="0"/>
              <a:t>成長 </a:t>
            </a:r>
            <a:r>
              <a:rPr kumimoji="1" lang="en-US" altLang="zh-TW" dirty="0"/>
              <a:t>,</a:t>
            </a:r>
            <a:r>
              <a:rPr kumimoji="1" lang="zh-TW" altLang="en-US" dirty="0"/>
              <a:t>動能 </a:t>
            </a:r>
            <a:r>
              <a:rPr kumimoji="1" lang="en-US" altLang="zh-TW" dirty="0"/>
              <a:t>,</a:t>
            </a:r>
            <a:r>
              <a:rPr kumimoji="1" lang="zh-TW" altLang="en-US" dirty="0"/>
              <a:t>仍屬 </a:t>
            </a:r>
            <a:r>
              <a:rPr kumimoji="1" lang="en-US" altLang="zh-TW" dirty="0"/>
              <a:t>,</a:t>
            </a:r>
            <a:r>
              <a:rPr kumimoji="1" lang="zh-TW" altLang="en-US" dirty="0"/>
              <a:t>明確 </a:t>
            </a:r>
            <a:r>
              <a:rPr kumimoji="1" lang="en-US" altLang="zh-TW" dirty="0"/>
              <a:t>,</a:t>
            </a:r>
            <a:r>
              <a:rPr kumimoji="1" lang="zh-TW" altLang="en-US" dirty="0"/>
              <a:t>原因 </a:t>
            </a:r>
            <a:r>
              <a:rPr kumimoji="1" lang="en-US" altLang="zh-TW" dirty="0"/>
              <a:t>,</a:t>
            </a:r>
            <a:r>
              <a:rPr kumimoji="1" lang="zh-TW" altLang="en-US" dirty="0"/>
              <a:t>切入 </a:t>
            </a:r>
            <a:r>
              <a:rPr kumimoji="1" lang="en-US" altLang="zh-TW" dirty="0"/>
              <a:t>,</a:t>
            </a:r>
            <a:r>
              <a:rPr kumimoji="1" lang="zh-TW" altLang="en-US" dirty="0"/>
              <a:t>版 </a:t>
            </a:r>
            <a:r>
              <a:rPr kumimoji="1" lang="en-US" altLang="zh-TW" dirty="0"/>
              <a:t>,</a:t>
            </a:r>
            <a:r>
              <a:rPr kumimoji="1" lang="zh-TW" altLang="en-US" dirty="0"/>
              <a:t>供應 </a:t>
            </a:r>
            <a:r>
              <a:rPr kumimoji="1" lang="en-US" altLang="zh-TW" dirty="0"/>
              <a:t>,</a:t>
            </a:r>
            <a:r>
              <a:rPr kumimoji="1" lang="zh-TW" altLang="en-US" dirty="0"/>
              <a:t>鏈 </a:t>
            </a:r>
            <a:r>
              <a:rPr kumimoji="1" lang="en-US" altLang="zh-TW" dirty="0"/>
              <a:t>,</a:t>
            </a:r>
            <a:r>
              <a:rPr kumimoji="1" lang="zh-TW" altLang="en-US" dirty="0"/>
              <a:t>認列 </a:t>
            </a:r>
            <a:r>
              <a:rPr kumimoji="1" lang="en-US" altLang="zh-TW" dirty="0"/>
              <a:t>,</a:t>
            </a:r>
            <a:r>
              <a:rPr kumimoji="1" lang="zh-TW" altLang="en-US" dirty="0"/>
              <a:t>方式 </a:t>
            </a:r>
            <a:r>
              <a:rPr kumimoji="1" lang="en-US" altLang="zh-TW" dirty="0"/>
              <a:t>,</a:t>
            </a:r>
            <a:r>
              <a:rPr kumimoji="1" lang="zh-TW" altLang="en-US" dirty="0"/>
              <a:t>改變 </a:t>
            </a:r>
            <a:r>
              <a:rPr kumimoji="1" lang="en-US" altLang="zh-TW" dirty="0"/>
              <a:t>,</a:t>
            </a:r>
            <a:r>
              <a:rPr kumimoji="1" lang="zh-TW" altLang="en-US" dirty="0"/>
              <a:t>營收 </a:t>
            </a:r>
            <a:r>
              <a:rPr kumimoji="1" lang="en-US" altLang="zh-TW" dirty="0"/>
              <a:t>,</a:t>
            </a:r>
            <a:r>
              <a:rPr kumimoji="1" lang="zh-TW" altLang="en-US" dirty="0"/>
              <a:t>認列 </a:t>
            </a:r>
            <a:r>
              <a:rPr kumimoji="1" lang="en-US" altLang="zh-TW" dirty="0"/>
              <a:t>,</a:t>
            </a:r>
            <a:r>
              <a:rPr kumimoji="1" lang="zh-TW" altLang="en-US" dirty="0"/>
              <a:t>獲利面 </a:t>
            </a:r>
            <a:r>
              <a:rPr kumimoji="1" lang="en-US" altLang="zh-TW" dirty="0"/>
              <a:t>,</a:t>
            </a:r>
            <a:r>
              <a:rPr kumimoji="1" lang="zh-TW" altLang="en-US" dirty="0"/>
              <a:t>卻 </a:t>
            </a:r>
            <a:r>
              <a:rPr kumimoji="1" lang="en-US" altLang="zh-TW" dirty="0"/>
              <a:t>,</a:t>
            </a:r>
            <a:r>
              <a:rPr kumimoji="1" lang="zh-TW" altLang="en-US" dirty="0"/>
              <a:t>稀釋</a:t>
            </a:r>
            <a:r>
              <a:rPr kumimoji="1" lang="en-US" altLang="zh-TW" dirty="0"/>
              <a:t>,</a:t>
            </a:r>
            <a:r>
              <a:rPr kumimoji="1" lang="zh-TW" altLang="en-US" dirty="0"/>
              <a:t>影響 </a:t>
            </a:r>
            <a:r>
              <a:rPr kumimoji="1" lang="en-US" altLang="zh-TW" dirty="0"/>
              <a:t>,</a:t>
            </a:r>
            <a:r>
              <a:rPr kumimoji="1" lang="zh-TW" altLang="en-US" dirty="0"/>
              <a:t>毛利率 </a:t>
            </a:r>
            <a:r>
              <a:rPr kumimoji="1" lang="en-US" altLang="zh-TW" dirty="0"/>
              <a:t>,</a:t>
            </a:r>
            <a:r>
              <a:rPr kumimoji="1" lang="zh-TW" altLang="en-US" dirty="0"/>
              <a:t>走勢 </a:t>
            </a:r>
            <a:r>
              <a:rPr kumimoji="1" lang="en-US" altLang="zh-TW" dirty="0"/>
              <a:t>,</a:t>
            </a:r>
            <a:r>
              <a:rPr kumimoji="1" lang="zh-TW" altLang="en-US" dirty="0"/>
              <a:t>將逐季 </a:t>
            </a:r>
            <a:r>
              <a:rPr kumimoji="1" lang="en-US" altLang="zh-TW" dirty="0"/>
              <a:t>,</a:t>
            </a:r>
            <a:r>
              <a:rPr kumimoji="1" lang="zh-TW" altLang="en-US" dirty="0"/>
              <a:t>下滑 </a:t>
            </a:r>
            <a:r>
              <a:rPr kumimoji="1" lang="en-US" altLang="zh-TW" dirty="0"/>
              <a:t>,</a:t>
            </a:r>
            <a:r>
              <a:rPr kumimoji="1" lang="zh-TW" altLang="en-US" dirty="0"/>
              <a:t>今年 </a:t>
            </a:r>
            <a:r>
              <a:rPr kumimoji="1" lang="en-US" altLang="zh-TW" dirty="0"/>
              <a:t>,</a:t>
            </a:r>
            <a:r>
              <a:rPr kumimoji="1" lang="zh-TW" altLang="en-US" dirty="0"/>
              <a:t>娛樂產品 </a:t>
            </a:r>
            <a:r>
              <a:rPr kumimoji="1" lang="en-US" altLang="zh-TW" dirty="0"/>
              <a:t>,</a:t>
            </a:r>
            <a:r>
              <a:rPr kumimoji="1" lang="zh-TW" altLang="en-US" dirty="0"/>
              <a:t>去年 </a:t>
            </a:r>
            <a:r>
              <a:rPr kumimoji="1" lang="en-US" altLang="zh-TW" dirty="0"/>
              <a:t>,</a:t>
            </a:r>
            <a:r>
              <a:rPr kumimoji="1" lang="zh-TW" altLang="en-US" dirty="0"/>
              <a:t>客戶 </a:t>
            </a:r>
            <a:r>
              <a:rPr kumimoji="1" lang="en-US" altLang="zh-TW" dirty="0"/>
              <a:t>,</a:t>
            </a:r>
            <a:r>
              <a:rPr kumimoji="1" lang="zh-TW" altLang="en-US" dirty="0"/>
              <a:t>拉貨 </a:t>
            </a:r>
            <a:r>
              <a:rPr kumimoji="1" lang="en-US" altLang="zh-TW" dirty="0"/>
              <a:t>,</a:t>
            </a:r>
            <a:r>
              <a:rPr kumimoji="1" lang="zh-TW" altLang="en-US" dirty="0"/>
              <a:t>基期 </a:t>
            </a:r>
            <a:r>
              <a:rPr kumimoji="1" lang="en-US" altLang="zh-TW" dirty="0"/>
              <a:t>,</a:t>
            </a:r>
            <a:r>
              <a:rPr kumimoji="1" lang="zh-TW" altLang="en-US" dirty="0"/>
              <a:t>市場 </a:t>
            </a:r>
            <a:r>
              <a:rPr kumimoji="1" lang="en-US" altLang="zh-TW" dirty="0"/>
              <a:t>,</a:t>
            </a:r>
            <a:r>
              <a:rPr kumimoji="1" lang="zh-TW" altLang="en-US" dirty="0"/>
              <a:t>滲透率 </a:t>
            </a:r>
            <a:r>
              <a:rPr kumimoji="1" lang="en-US" altLang="zh-TW" dirty="0"/>
              <a:t>,</a:t>
            </a:r>
            <a:r>
              <a:rPr kumimoji="1" lang="zh-TW" altLang="en-US" dirty="0"/>
              <a:t>已 </a:t>
            </a:r>
            <a:r>
              <a:rPr kumimoji="1" lang="en-US" altLang="zh-TW" dirty="0"/>
              <a:t>,</a:t>
            </a:r>
            <a:r>
              <a:rPr kumimoji="1" lang="zh-TW" altLang="en-US" dirty="0"/>
              <a:t>高 </a:t>
            </a:r>
            <a:r>
              <a:rPr kumimoji="1" lang="en-US" altLang="zh-TW" dirty="0"/>
              <a:t>,&lt;</a:t>
            </a:r>
            <a:r>
              <a:rPr kumimoji="1" lang="en" altLang="zh-TW" dirty="0" err="1"/>
              <a:t>unk</a:t>
            </a:r>
            <a:r>
              <a:rPr kumimoji="1" lang="en" altLang="zh-TW" dirty="0"/>
              <a:t>&gt; ,</a:t>
            </a:r>
            <a:r>
              <a:rPr kumimoji="1" lang="zh-TW" altLang="en-US" dirty="0"/>
              <a:t>展望 </a:t>
            </a:r>
            <a:r>
              <a:rPr kumimoji="1" lang="en-US" altLang="zh-TW" dirty="0"/>
              <a:t>,</a:t>
            </a:r>
            <a:r>
              <a:rPr kumimoji="1" lang="zh-TW" altLang="en-US" dirty="0"/>
              <a:t>將僅 </a:t>
            </a:r>
            <a:r>
              <a:rPr kumimoji="1" lang="en-US" altLang="zh-TW" dirty="0"/>
              <a:t>,</a:t>
            </a:r>
            <a:r>
              <a:rPr kumimoji="1" lang="zh-TW" altLang="en-US" dirty="0"/>
              <a:t>有個 </a:t>
            </a:r>
            <a:r>
              <a:rPr kumimoji="1" lang="en-US" altLang="zh-TW" dirty="0"/>
              <a:t>,</a:t>
            </a:r>
            <a:r>
              <a:rPr kumimoji="1" lang="zh-TW" altLang="en-US" dirty="0"/>
              <a:t>位數 </a:t>
            </a:r>
            <a:r>
              <a:rPr kumimoji="1" lang="en-US" altLang="zh-TW" dirty="0"/>
              <a:t>,</a:t>
            </a:r>
            <a:r>
              <a:rPr kumimoji="1" lang="zh-TW" altLang="en-US" dirty="0"/>
              <a:t>成長 </a:t>
            </a:r>
            <a:r>
              <a:rPr kumimoji="1" lang="en-US" altLang="zh-TW" dirty="0"/>
              <a:t>,</a:t>
            </a:r>
            <a:r>
              <a:rPr kumimoji="1" lang="zh-TW" altLang="en-US" dirty="0"/>
              <a:t>法人 </a:t>
            </a:r>
            <a:r>
              <a:rPr kumimoji="1" lang="en-US" altLang="zh-TW" dirty="0"/>
              <a:t>,</a:t>
            </a:r>
            <a:r>
              <a:rPr kumimoji="1" lang="zh-TW" altLang="en-US" dirty="0"/>
              <a:t>預估 </a:t>
            </a:r>
            <a:r>
              <a:rPr kumimoji="1" lang="en-US" altLang="zh-TW" dirty="0"/>
              <a:t>,</a:t>
            </a:r>
            <a:r>
              <a:rPr kumimoji="1" lang="zh-TW" altLang="en-US" dirty="0"/>
              <a:t>美律 </a:t>
            </a:r>
            <a:r>
              <a:rPr kumimoji="1" lang="en-US" altLang="zh-TW" dirty="0"/>
              <a:t>,</a:t>
            </a:r>
            <a:r>
              <a:rPr kumimoji="1" lang="zh-TW" altLang="en-US" dirty="0"/>
              <a:t>年 </a:t>
            </a:r>
            <a:r>
              <a:rPr kumimoji="1" lang="en-US" altLang="zh-TW" dirty="0"/>
              <a:t>,</a:t>
            </a:r>
            <a:r>
              <a:rPr kumimoji="1" lang="zh-TW" altLang="en-US" dirty="0"/>
              <a:t>元 </a:t>
            </a:r>
            <a:r>
              <a:rPr kumimoji="1" lang="en-US" altLang="zh-TW" dirty="0"/>
              <a:t>,</a:t>
            </a:r>
            <a:r>
              <a:rPr kumimoji="1" lang="zh-TW" altLang="en-US" dirty="0"/>
              <a:t>預估 </a:t>
            </a:r>
            <a:r>
              <a:rPr kumimoji="1" lang="en-US" altLang="zh-TW" dirty="0"/>
              <a:t>,</a:t>
            </a:r>
            <a:r>
              <a:rPr kumimoji="1" lang="zh-TW" altLang="en-US" dirty="0"/>
              <a:t>今年 </a:t>
            </a:r>
            <a:r>
              <a:rPr kumimoji="1" lang="en-US" altLang="zh-TW" dirty="0"/>
              <a:t>,</a:t>
            </a:r>
            <a:r>
              <a:rPr kumimoji="1" lang="zh-TW" altLang="en-US" dirty="0"/>
              <a:t>獲利將 </a:t>
            </a:r>
            <a:r>
              <a:rPr kumimoji="1" lang="en-US" altLang="zh-TW" dirty="0"/>
              <a:t>,</a:t>
            </a:r>
            <a:r>
              <a:rPr kumimoji="1" lang="zh-TW" altLang="en-US" dirty="0"/>
              <a:t>去年 </a:t>
            </a:r>
            <a:r>
              <a:rPr kumimoji="1" lang="en-US" altLang="zh-TW" dirty="0"/>
              <a:t>,</a:t>
            </a:r>
            <a:r>
              <a:rPr kumimoji="1" lang="zh-TW" altLang="en-US" dirty="0"/>
              <a:t>衰退 </a:t>
            </a:r>
            <a:r>
              <a:rPr kumimoji="1" lang="en-US" altLang="zh-TW" dirty="0"/>
              <a:t>,</a:t>
            </a:r>
            <a:r>
              <a:rPr kumimoji="1" lang="zh-TW" altLang="en-US" dirty="0"/>
              <a:t>原因 </a:t>
            </a:r>
            <a:r>
              <a:rPr kumimoji="1" lang="en-US" altLang="zh-TW" dirty="0"/>
              <a:t>,</a:t>
            </a:r>
            <a:r>
              <a:rPr kumimoji="1" lang="zh-TW" altLang="en-US" dirty="0"/>
              <a:t>蘇州 </a:t>
            </a:r>
            <a:r>
              <a:rPr kumimoji="1" lang="en-US" altLang="zh-TW" dirty="0"/>
              <a:t>,</a:t>
            </a:r>
            <a:r>
              <a:rPr kumimoji="1" lang="zh-TW" altLang="en-US" dirty="0"/>
              <a:t>美特 </a:t>
            </a:r>
            <a:r>
              <a:rPr kumimoji="1" lang="en-US" altLang="zh-TW" dirty="0"/>
              <a:t>,</a:t>
            </a:r>
            <a:r>
              <a:rPr kumimoji="1" lang="zh-TW" altLang="en-US" dirty="0"/>
              <a:t>認列 </a:t>
            </a:r>
            <a:r>
              <a:rPr kumimoji="1" lang="en-US" altLang="zh-TW" dirty="0"/>
              <a:t>,</a:t>
            </a:r>
            <a:r>
              <a:rPr kumimoji="1" lang="zh-TW" altLang="en-US" dirty="0"/>
              <a:t>方式 </a:t>
            </a:r>
            <a:r>
              <a:rPr kumimoji="1" lang="en-US" altLang="zh-TW" dirty="0"/>
              <a:t>,</a:t>
            </a:r>
            <a:r>
              <a:rPr kumimoji="1" lang="zh-TW" altLang="en-US" dirty="0"/>
              <a:t>改變 </a:t>
            </a:r>
            <a:r>
              <a:rPr kumimoji="1" lang="en-US" altLang="zh-TW" dirty="0"/>
              <a:t>,</a:t>
            </a:r>
            <a:r>
              <a:rPr kumimoji="1" lang="zh-TW" altLang="en-US" dirty="0"/>
              <a:t>公司 </a:t>
            </a:r>
            <a:r>
              <a:rPr kumimoji="1" lang="en-US" altLang="zh-TW" dirty="0"/>
              <a:t>,&lt;</a:t>
            </a:r>
            <a:r>
              <a:rPr kumimoji="1" lang="en" altLang="zh-TW" dirty="0" err="1"/>
              <a:t>unk</a:t>
            </a:r>
            <a:r>
              <a:rPr kumimoji="1" lang="en" altLang="zh-TW" dirty="0"/>
              <a:t>&gt; ,</a:t>
            </a:r>
            <a:r>
              <a:rPr kumimoji="1" lang="zh-TW" altLang="en-US" dirty="0"/>
              <a:t>看待 </a:t>
            </a:r>
            <a:r>
              <a:rPr kumimoji="1" lang="en-US" altLang="zh-TW" dirty="0"/>
              <a:t>,</a:t>
            </a:r>
            <a:r>
              <a:rPr kumimoji="1" lang="zh-TW" altLang="en-US" dirty="0"/>
              <a:t>版 </a:t>
            </a:r>
            <a:r>
              <a:rPr kumimoji="1" lang="en-US" altLang="zh-TW" dirty="0"/>
              <a:t>,</a:t>
            </a:r>
            <a:r>
              <a:rPr kumimoji="1" lang="zh-TW" altLang="en-US" dirty="0"/>
              <a:t>取得 </a:t>
            </a:r>
            <a:r>
              <a:rPr kumimoji="1" lang="en-US" altLang="zh-TW" dirty="0"/>
              <a:t>,&lt;</a:t>
            </a:r>
            <a:r>
              <a:rPr kumimoji="1" lang="en" altLang="zh-TW" dirty="0" err="1"/>
              <a:t>unk</a:t>
            </a:r>
            <a:r>
              <a:rPr kumimoji="1" lang="en" altLang="zh-TW" dirty="0"/>
              <a:t>&gt; ,</a:t>
            </a:r>
            <a:r>
              <a:rPr kumimoji="1" lang="zh-TW" altLang="en-US" dirty="0"/>
              <a:t>應 </a:t>
            </a:r>
            <a:r>
              <a:rPr kumimoji="1" lang="en-US" altLang="zh-TW" dirty="0"/>
              <a:t>,</a:t>
            </a:r>
            <a:r>
              <a:rPr kumimoji="1" lang="zh-TW" altLang="en-US" dirty="0"/>
              <a:t>比重 </a:t>
            </a:r>
            <a:r>
              <a:rPr kumimoji="1" lang="en-US" altLang="zh-TW" dirty="0"/>
              <a:t>,</a:t>
            </a:r>
            <a:r>
              <a:rPr kumimoji="1" lang="zh-TW" altLang="en-US" dirty="0"/>
              <a:t>競爭 </a:t>
            </a:r>
            <a:r>
              <a:rPr kumimoji="1" lang="en-US" altLang="zh-TW" dirty="0"/>
              <a:t>,&lt;</a:t>
            </a:r>
            <a:r>
              <a:rPr kumimoji="1" lang="en" altLang="zh-TW" dirty="0" err="1"/>
              <a:t>unk</a:t>
            </a:r>
            <a:r>
              <a:rPr kumimoji="1" lang="en" altLang="zh-TW" dirty="0"/>
              <a:t>&gt; ,</a:t>
            </a:r>
            <a:r>
              <a:rPr kumimoji="1" lang="zh-TW" altLang="en-US" dirty="0"/>
              <a:t>科技 </a:t>
            </a:r>
            <a:r>
              <a:rPr kumimoji="1" lang="en-US" altLang="zh-TW" dirty="0"/>
              <a:t>,&lt;</a:t>
            </a:r>
            <a:r>
              <a:rPr kumimoji="1" lang="en" altLang="zh-TW" dirty="0" err="1"/>
              <a:t>unk</a:t>
            </a:r>
            <a:r>
              <a:rPr kumimoji="1" lang="en" altLang="zh-TW" dirty="0"/>
              <a:t>&gt; ,</a:t>
            </a:r>
            <a:r>
              <a:rPr kumimoji="1" lang="zh-TW" altLang="en-US" dirty="0"/>
              <a:t>威脅 </a:t>
            </a:r>
          </a:p>
        </p:txBody>
      </p:sp>
    </p:spTree>
    <p:extLst>
      <p:ext uri="{BB962C8B-B14F-4D97-AF65-F5344CB8AC3E}">
        <p14:creationId xmlns:p14="http://schemas.microsoft.com/office/powerpoint/2010/main" val="524312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ctrTitle"/>
          </p:nvPr>
        </p:nvSpPr>
        <p:spPr>
          <a:xfrm>
            <a:off x="1884750" y="711325"/>
            <a:ext cx="6947700" cy="9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Datasets</a:t>
            </a:r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1884750" y="1825575"/>
            <a:ext cx="6947700" cy="27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財經</a:t>
            </a:r>
            <a:r>
              <a:rPr lang="zh-TW" altLang="en-US" dirty="0"/>
              <a:t>股市相關文章，分為漲跌二分類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train data:</a:t>
            </a:r>
            <a:r>
              <a:rPr lang="zh-TW" altLang="en-US" dirty="0"/>
              <a:t> </a:t>
            </a:r>
            <a:r>
              <a:rPr lang="en-US" altLang="zh-TW" dirty="0"/>
              <a:t>25306 </a:t>
            </a:r>
            <a:r>
              <a:rPr lang="zh-CN" altLang="en-US" dirty="0"/>
              <a:t>篇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test data:</a:t>
            </a:r>
            <a:r>
              <a:rPr lang="zh-TW" altLang="en-US" dirty="0"/>
              <a:t> </a:t>
            </a:r>
            <a:r>
              <a:rPr lang="en-US" altLang="zh-TW" dirty="0"/>
              <a:t>5067 </a:t>
            </a:r>
            <a:r>
              <a:rPr lang="zh-CN" altLang="en-US" dirty="0"/>
              <a:t>篇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8"/>
          <p:cNvSpPr txBox="1">
            <a:spLocks noGrp="1"/>
          </p:cNvSpPr>
          <p:nvPr>
            <p:ph type="ctrTitle"/>
          </p:nvPr>
        </p:nvSpPr>
        <p:spPr>
          <a:xfrm>
            <a:off x="1884750" y="711325"/>
            <a:ext cx="6947700" cy="9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Preprocessing</a:t>
            </a:r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body" idx="1"/>
          </p:nvPr>
        </p:nvSpPr>
        <p:spPr>
          <a:xfrm>
            <a:off x="1884750" y="1825575"/>
            <a:ext cx="6947700" cy="27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文章中只保留中文字，然後使用結巴做中文分詞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將每篇新聞</a:t>
            </a:r>
            <a:r>
              <a:rPr lang="en-US" altLang="zh-TW" dirty="0"/>
              <a:t>padding</a:t>
            </a:r>
            <a:r>
              <a:rPr lang="zh-CN" altLang="en-US" dirty="0"/>
              <a:t>至長度</a:t>
            </a:r>
            <a:r>
              <a:rPr lang="en-US" altLang="zh-CN" dirty="0"/>
              <a:t>250</a:t>
            </a:r>
            <a:r>
              <a:rPr lang="zh-CN" altLang="en-US" dirty="0"/>
              <a:t>，超過</a:t>
            </a:r>
            <a:r>
              <a:rPr lang="en-US" altLang="zh-CN" dirty="0"/>
              <a:t>250</a:t>
            </a:r>
            <a:r>
              <a:rPr lang="zh-CN" altLang="en-US" dirty="0"/>
              <a:t>的部分則捨棄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用</a:t>
            </a:r>
            <a:r>
              <a:rPr lang="en-US" altLang="zh-CN" dirty="0" err="1"/>
              <a:t>torchtext</a:t>
            </a:r>
            <a:r>
              <a:rPr lang="zh-CN" altLang="en-US" dirty="0"/>
              <a:t>將出現頻率超過五次的詞建立辭典轉換成整數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 dirty="0"/>
              <a:t>使用pytorch提供的embedding layer 把int id轉換成詞向量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4D15A6-8D52-E04B-BC7A-80FE701841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AE5A89D-3178-6A48-8687-119E2714C7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6CA0E07C-7BB6-5640-A154-EDC7027F40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7977" y="323867"/>
            <a:ext cx="3968045" cy="4495765"/>
          </a:xfrm>
          <a:prstGeom prst="rect">
            <a:avLst/>
          </a:prstGeom>
        </p:spPr>
      </p:pic>
      <p:sp>
        <p:nvSpPr>
          <p:cNvPr id="9" name="文字方塊 8">
            <a:extLst>
              <a:ext uri="{FF2B5EF4-FFF2-40B4-BE49-F238E27FC236}">
                <a16:creationId xmlns:a16="http://schemas.microsoft.com/office/drawing/2014/main" id="{3C52FE93-387A-1949-82EB-1D396C2FB88E}"/>
              </a:ext>
            </a:extLst>
          </p:cNvPr>
          <p:cNvSpPr txBox="1"/>
          <p:nvPr/>
        </p:nvSpPr>
        <p:spPr>
          <a:xfrm>
            <a:off x="936008" y="460468"/>
            <a:ext cx="130035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200" b="1" dirty="0">
                <a:solidFill>
                  <a:schemeClr val="bg1">
                    <a:lumMod val="95000"/>
                  </a:schemeClr>
                </a:solidFill>
              </a:rPr>
              <a:t>LSTM</a:t>
            </a:r>
            <a:endParaRPr kumimoji="1" lang="zh-TW" altLang="en-US" sz="32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62585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1"/>
          <p:cNvSpPr txBox="1">
            <a:spLocks noGrp="1"/>
          </p:cNvSpPr>
          <p:nvPr>
            <p:ph type="ctrTitle"/>
          </p:nvPr>
        </p:nvSpPr>
        <p:spPr>
          <a:xfrm>
            <a:off x="1884750" y="711325"/>
            <a:ext cx="6947700" cy="9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Hyper parameters</a:t>
            </a:r>
            <a:endParaRPr/>
          </a:p>
        </p:txBody>
      </p:sp>
      <p:sp>
        <p:nvSpPr>
          <p:cNvPr id="228" name="Google Shape;228;p21"/>
          <p:cNvSpPr txBox="1">
            <a:spLocks noGrp="1"/>
          </p:cNvSpPr>
          <p:nvPr>
            <p:ph type="body" idx="1"/>
          </p:nvPr>
        </p:nvSpPr>
        <p:spPr>
          <a:xfrm>
            <a:off x="1884750" y="1825575"/>
            <a:ext cx="6947700" cy="27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batch size = </a:t>
            </a:r>
            <a:r>
              <a:rPr lang="en-US" altLang="zh-TW" dirty="0"/>
              <a:t>16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 dirty="0"/>
              <a:t>lstm layer = </a:t>
            </a:r>
            <a:r>
              <a:rPr lang="en-US" altLang="zh-TW" dirty="0"/>
              <a:t>1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 dirty="0"/>
              <a:t>hidden dim = </a:t>
            </a:r>
            <a:r>
              <a:rPr lang="en-US" altLang="zh-TW" dirty="0"/>
              <a:t>256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 dirty="0"/>
              <a:t>optmizer = adam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 dirty="0"/>
              <a:t>lr = 0.00</a:t>
            </a:r>
            <a:r>
              <a:rPr lang="en-US" altLang="zh-TW" dirty="0"/>
              <a:t>1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 dirty="0"/>
              <a:t>dropout = 0.3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4D15A6-8D52-E04B-BC7A-80FE701841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F8253858-3C94-FF40-AE73-9026B0E9FB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775" y="1257733"/>
            <a:ext cx="8832450" cy="2736992"/>
          </a:xfrm>
          <a:prstGeom prst="rect">
            <a:avLst/>
          </a:prstGeom>
        </p:spPr>
      </p:pic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AE5A89D-3178-6A48-8687-119E2714C7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8881239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39C85C-AA7F-9648-A75B-85842724EB8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F255106-E17B-344D-A92D-34015C77D1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CFEC611-F99C-6444-BFAB-F8DBFC4632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9730" y="574725"/>
            <a:ext cx="6064539" cy="4190665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F7C69D83-0617-0149-9E1A-0C8A52F0FF91}"/>
              </a:ext>
            </a:extLst>
          </p:cNvPr>
          <p:cNvSpPr txBox="1"/>
          <p:nvPr/>
        </p:nvSpPr>
        <p:spPr>
          <a:xfrm>
            <a:off x="2015379" y="4205417"/>
            <a:ext cx="8515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250*300</a:t>
            </a:r>
            <a:endParaRPr kumimoji="1" lang="zh-TW" altLang="en-US" dirty="0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2FCDAC7-C3F2-3942-9449-8A3BF091DE61}"/>
              </a:ext>
            </a:extLst>
          </p:cNvPr>
          <p:cNvSpPr txBox="1"/>
          <p:nvPr/>
        </p:nvSpPr>
        <p:spPr>
          <a:xfrm>
            <a:off x="4226084" y="4082490"/>
            <a:ext cx="482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256</a:t>
            </a:r>
            <a:endParaRPr kumimoji="1" lang="zh-TW" altLang="en-US" dirty="0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B3C54D11-2468-BC47-BA61-0C817DD308C8}"/>
              </a:ext>
            </a:extLst>
          </p:cNvPr>
          <p:cNvSpPr txBox="1"/>
          <p:nvPr/>
        </p:nvSpPr>
        <p:spPr>
          <a:xfrm>
            <a:off x="6435634" y="3897640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1</a:t>
            </a:r>
            <a:endParaRPr kumimoji="1" lang="zh-TW" altLang="en-US" dirty="0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A3DBF97C-E23E-4149-82D4-3567D75766F3}"/>
              </a:ext>
            </a:extLst>
          </p:cNvPr>
          <p:cNvSpPr txBox="1"/>
          <p:nvPr/>
        </p:nvSpPr>
        <p:spPr>
          <a:xfrm>
            <a:off x="350082" y="624550"/>
            <a:ext cx="10743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200" b="1" dirty="0">
                <a:solidFill>
                  <a:schemeClr val="bg1">
                    <a:lumMod val="95000"/>
                  </a:schemeClr>
                </a:solidFill>
              </a:rPr>
              <a:t>ANN</a:t>
            </a:r>
            <a:endParaRPr kumimoji="1" lang="zh-TW" altLang="en-US" sz="3200" b="1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3950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4D15A6-8D52-E04B-BC7A-80FE701841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DDDA62C-F7B2-A040-B7B5-61EB056272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05" y="1170860"/>
            <a:ext cx="9030789" cy="2801779"/>
          </a:xfrm>
          <a:prstGeom prst="rect">
            <a:avLst/>
          </a:prstGeom>
        </p:spPr>
      </p:pic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AE5A89D-3178-6A48-8687-119E2714C7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091955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4D15A6-8D52-E04B-BC7A-80FE701841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EA4978B1-8A0F-AD44-A06B-8D009BDEEE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0640" y="1073568"/>
            <a:ext cx="4016560" cy="3410287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532F9847-14C0-5C4E-A93E-66116FE331A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073568"/>
            <a:ext cx="4076666" cy="3410287"/>
          </a:xfrm>
          <a:prstGeom prst="rect">
            <a:avLst/>
          </a:prstGeom>
        </p:spPr>
      </p:pic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AE5A89D-3178-6A48-8687-119E2714C7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6B3148E3-48AB-6544-8881-14864FBDB1D6}"/>
              </a:ext>
            </a:extLst>
          </p:cNvPr>
          <p:cNvSpPr txBox="1"/>
          <p:nvPr/>
        </p:nvSpPr>
        <p:spPr>
          <a:xfrm>
            <a:off x="1596552" y="108762"/>
            <a:ext cx="1483098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000" dirty="0">
                <a:solidFill>
                  <a:schemeClr val="bg1">
                    <a:lumMod val="95000"/>
                  </a:schemeClr>
                </a:solidFill>
              </a:rPr>
              <a:t>LSTM</a:t>
            </a:r>
          </a:p>
          <a:p>
            <a:r>
              <a:rPr kumimoji="1" lang="en-US" altLang="zh-TW" sz="2000" dirty="0">
                <a:solidFill>
                  <a:schemeClr val="bg1">
                    <a:lumMod val="95000"/>
                  </a:schemeClr>
                </a:solidFill>
              </a:rPr>
              <a:t>Acc:86%</a:t>
            </a:r>
          </a:p>
          <a:p>
            <a:r>
              <a:rPr kumimoji="1" lang="en-US" altLang="zh-TW" sz="2000" dirty="0">
                <a:solidFill>
                  <a:schemeClr val="bg1">
                    <a:lumMod val="95000"/>
                  </a:schemeClr>
                </a:solidFill>
              </a:rPr>
              <a:t>Recall:90%</a:t>
            </a:r>
          </a:p>
          <a:p>
            <a:endParaRPr kumimoji="1" lang="zh-TW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7DAEB064-410C-6946-BF98-33DE2CBDDB48}"/>
              </a:ext>
            </a:extLst>
          </p:cNvPr>
          <p:cNvSpPr txBox="1"/>
          <p:nvPr/>
        </p:nvSpPr>
        <p:spPr>
          <a:xfrm>
            <a:off x="6064350" y="108762"/>
            <a:ext cx="1483098" cy="12311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000" dirty="0">
                <a:solidFill>
                  <a:schemeClr val="bg1">
                    <a:lumMod val="95000"/>
                  </a:schemeClr>
                </a:solidFill>
              </a:rPr>
              <a:t>ANN</a:t>
            </a:r>
          </a:p>
          <a:p>
            <a:r>
              <a:rPr kumimoji="1" lang="en-US" altLang="zh-TW" sz="2000" dirty="0">
                <a:solidFill>
                  <a:schemeClr val="bg1">
                    <a:lumMod val="95000"/>
                  </a:schemeClr>
                </a:solidFill>
              </a:rPr>
              <a:t>Acc:78%</a:t>
            </a:r>
          </a:p>
          <a:p>
            <a:r>
              <a:rPr kumimoji="1" lang="en-US" altLang="zh-TW" sz="2000" dirty="0">
                <a:solidFill>
                  <a:schemeClr val="bg1">
                    <a:lumMod val="95000"/>
                  </a:schemeClr>
                </a:solidFill>
              </a:rPr>
              <a:t>Recall:81%</a:t>
            </a:r>
          </a:p>
          <a:p>
            <a:endParaRPr kumimoji="1" lang="zh-TW" altLang="en-US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7049930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32226</TotalTime>
  <Words>1265</Words>
  <Application>Microsoft Macintosh PowerPoint</Application>
  <PresentationFormat>如螢幕大小 (16:9)</PresentationFormat>
  <Paragraphs>66</Paragraphs>
  <Slides>11</Slides>
  <Notes>11</Notes>
  <HiddenSlides>0</HiddenSlides>
  <MMClips>0</MMClips>
  <ScaleCrop>false</ScaleCrop>
  <HeadingPairs>
    <vt:vector size="6" baseType="variant">
      <vt:variant>
        <vt:lpstr>使用字型</vt:lpstr>
      </vt:variant>
      <vt:variant>
        <vt:i4>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3" baseType="lpstr">
      <vt:lpstr>Arial</vt:lpstr>
      <vt:lpstr>Simple Light</vt:lpstr>
      <vt:lpstr>Text classification using LSTM / ANN </vt:lpstr>
      <vt:lpstr>Datasets</vt:lpstr>
      <vt:lpstr>Preprocessing</vt:lpstr>
      <vt:lpstr>PowerPoint 簡報</vt:lpstr>
      <vt:lpstr>Hyper parameters</vt:lpstr>
      <vt:lpstr>PowerPoint 簡報</vt:lpstr>
      <vt:lpstr>PowerPoint 簡報</vt:lpstr>
      <vt:lpstr>PowerPoint 簡報</vt:lpstr>
      <vt:lpstr>PowerPoint 簡報</vt:lpstr>
      <vt:lpstr>Predict:漲/Label:跌</vt:lpstr>
      <vt:lpstr>Predict:跌/Label:漲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tagging  using LSTM</dc:title>
  <cp:lastModifiedBy>Microsoft Office User</cp:lastModifiedBy>
  <cp:revision>38</cp:revision>
  <dcterms:modified xsi:type="dcterms:W3CDTF">2020-05-12T02:05:43Z</dcterms:modified>
</cp:coreProperties>
</file>